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6"/>
    <p:restoredTop sz="94673"/>
  </p:normalViewPr>
  <p:slideViewPr>
    <p:cSldViewPr snapToGrid="0" snapToObjects="1">
      <p:cViewPr>
        <p:scale>
          <a:sx n="138" d="100"/>
          <a:sy n="138" d="100"/>
        </p:scale>
        <p:origin x="2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5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25" indent="0" algn="ctr">
              <a:buNone/>
              <a:defRPr sz="1500"/>
            </a:lvl2pPr>
            <a:lvl3pPr marL="685849" indent="0" algn="ctr">
              <a:buNone/>
              <a:defRPr sz="1350"/>
            </a:lvl3pPr>
            <a:lvl4pPr marL="1028774" indent="0" algn="ctr">
              <a:buNone/>
              <a:defRPr sz="1200"/>
            </a:lvl4pPr>
            <a:lvl5pPr marL="1371699" indent="0" algn="ctr">
              <a:buNone/>
              <a:defRPr sz="1200"/>
            </a:lvl5pPr>
            <a:lvl6pPr marL="1714623" indent="0" algn="ctr">
              <a:buNone/>
              <a:defRPr sz="1200"/>
            </a:lvl6pPr>
            <a:lvl7pPr marL="2057548" indent="0" algn="ctr">
              <a:buNone/>
              <a:defRPr sz="1200"/>
            </a:lvl7pPr>
            <a:lvl8pPr marL="2400472" indent="0" algn="ctr">
              <a:buNone/>
              <a:defRPr sz="1200"/>
            </a:lvl8pPr>
            <a:lvl9pPr marL="2743397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5834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991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7878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71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50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4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6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5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4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3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9705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029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25" indent="0">
              <a:buNone/>
              <a:defRPr sz="1500" b="1"/>
            </a:lvl2pPr>
            <a:lvl3pPr marL="685849" indent="0">
              <a:buNone/>
              <a:defRPr sz="1350" b="1"/>
            </a:lvl3pPr>
            <a:lvl4pPr marL="1028774" indent="0">
              <a:buNone/>
              <a:defRPr sz="1200" b="1"/>
            </a:lvl4pPr>
            <a:lvl5pPr marL="1371699" indent="0">
              <a:buNone/>
              <a:defRPr sz="1200" b="1"/>
            </a:lvl5pPr>
            <a:lvl6pPr marL="1714623" indent="0">
              <a:buNone/>
              <a:defRPr sz="1200" b="1"/>
            </a:lvl6pPr>
            <a:lvl7pPr marL="2057548" indent="0">
              <a:buNone/>
              <a:defRPr sz="1200" b="1"/>
            </a:lvl7pPr>
            <a:lvl8pPr marL="2400472" indent="0">
              <a:buNone/>
              <a:defRPr sz="1200" b="1"/>
            </a:lvl8pPr>
            <a:lvl9pPr marL="2743397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4453469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25" indent="0">
              <a:buNone/>
              <a:defRPr sz="1500" b="1"/>
            </a:lvl2pPr>
            <a:lvl3pPr marL="685849" indent="0">
              <a:buNone/>
              <a:defRPr sz="1350" b="1"/>
            </a:lvl3pPr>
            <a:lvl4pPr marL="1028774" indent="0">
              <a:buNone/>
              <a:defRPr sz="1200" b="1"/>
            </a:lvl4pPr>
            <a:lvl5pPr marL="1371699" indent="0">
              <a:buNone/>
              <a:defRPr sz="1200" b="1"/>
            </a:lvl5pPr>
            <a:lvl6pPr marL="1714623" indent="0">
              <a:buNone/>
              <a:defRPr sz="1200" b="1"/>
            </a:lvl6pPr>
            <a:lvl7pPr marL="2057548" indent="0">
              <a:buNone/>
              <a:defRPr sz="1200" b="1"/>
            </a:lvl7pPr>
            <a:lvl8pPr marL="2400472" indent="0">
              <a:buNone/>
              <a:defRPr sz="1200" b="1"/>
            </a:lvl8pPr>
            <a:lvl9pPr marL="2743397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4453469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1505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337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2610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25" indent="0">
              <a:buNone/>
              <a:defRPr sz="1050"/>
            </a:lvl2pPr>
            <a:lvl3pPr marL="685849" indent="0">
              <a:buNone/>
              <a:defRPr sz="900"/>
            </a:lvl3pPr>
            <a:lvl4pPr marL="1028774" indent="0">
              <a:buNone/>
              <a:defRPr sz="750"/>
            </a:lvl4pPr>
            <a:lvl5pPr marL="1371699" indent="0">
              <a:buNone/>
              <a:defRPr sz="750"/>
            </a:lvl5pPr>
            <a:lvl6pPr marL="1714623" indent="0">
              <a:buNone/>
              <a:defRPr sz="750"/>
            </a:lvl6pPr>
            <a:lvl7pPr marL="2057548" indent="0">
              <a:buNone/>
              <a:defRPr sz="750"/>
            </a:lvl7pPr>
            <a:lvl8pPr marL="2400472" indent="0">
              <a:buNone/>
              <a:defRPr sz="750"/>
            </a:lvl8pPr>
            <a:lvl9pPr marL="2743397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1191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25" indent="0">
              <a:buNone/>
              <a:defRPr sz="2100"/>
            </a:lvl2pPr>
            <a:lvl3pPr marL="685849" indent="0">
              <a:buNone/>
              <a:defRPr sz="1800"/>
            </a:lvl3pPr>
            <a:lvl4pPr marL="1028774" indent="0">
              <a:buNone/>
              <a:defRPr sz="1500"/>
            </a:lvl4pPr>
            <a:lvl5pPr marL="1371699" indent="0">
              <a:buNone/>
              <a:defRPr sz="1500"/>
            </a:lvl5pPr>
            <a:lvl6pPr marL="1714623" indent="0">
              <a:buNone/>
              <a:defRPr sz="1500"/>
            </a:lvl6pPr>
            <a:lvl7pPr marL="2057548" indent="0">
              <a:buNone/>
              <a:defRPr sz="1500"/>
            </a:lvl7pPr>
            <a:lvl8pPr marL="2400472" indent="0">
              <a:buNone/>
              <a:defRPr sz="1500"/>
            </a:lvl8pPr>
            <a:lvl9pPr marL="2743397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25" indent="0">
              <a:buNone/>
              <a:defRPr sz="1050"/>
            </a:lvl2pPr>
            <a:lvl3pPr marL="685849" indent="0">
              <a:buNone/>
              <a:defRPr sz="900"/>
            </a:lvl3pPr>
            <a:lvl4pPr marL="1028774" indent="0">
              <a:buNone/>
              <a:defRPr sz="750"/>
            </a:lvl4pPr>
            <a:lvl5pPr marL="1371699" indent="0">
              <a:buNone/>
              <a:defRPr sz="750"/>
            </a:lvl5pPr>
            <a:lvl6pPr marL="1714623" indent="0">
              <a:buNone/>
              <a:defRPr sz="750"/>
            </a:lvl6pPr>
            <a:lvl7pPr marL="2057548" indent="0">
              <a:buNone/>
              <a:defRPr sz="750"/>
            </a:lvl7pPr>
            <a:lvl8pPr marL="2400472" indent="0">
              <a:buNone/>
              <a:defRPr sz="750"/>
            </a:lvl8pPr>
            <a:lvl9pPr marL="2743397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275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3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4F5EE-C7B2-BE40-A4AF-5D43025014EC}" type="datetimeFigureOut">
              <a:rPr lang="en-PT" smtClean="0"/>
              <a:t>20/02/2022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3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3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75770-3452-0F4B-9F29-80897EF60AA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6504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49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62" indent="-171462" algn="l" defTabSz="68584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87" indent="-171462" algn="l" defTabSz="6858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11" indent="-171462" algn="l" defTabSz="6858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236" indent="-171462" algn="l" defTabSz="6858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161" indent="-171462" algn="l" defTabSz="6858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085" indent="-171462" algn="l" defTabSz="6858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10" indent="-171462" algn="l" defTabSz="6858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34" indent="-171462" algn="l" defTabSz="6858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859" indent="-171462" algn="l" defTabSz="6858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25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49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74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9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23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48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472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397" algn="l" defTabSz="6858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906221D-70BB-D648-96CC-D827CF941C9E}"/>
              </a:ext>
            </a:extLst>
          </p:cNvPr>
          <p:cNvGrpSpPr/>
          <p:nvPr/>
        </p:nvGrpSpPr>
        <p:grpSpPr>
          <a:xfrm>
            <a:off x="4994987" y="106571"/>
            <a:ext cx="1737360" cy="2569101"/>
            <a:chOff x="3803329" y="366385"/>
            <a:chExt cx="1737360" cy="10313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5A3253A-6028-C149-80EE-779620F6BFCD}"/>
                    </a:ext>
                  </a:extLst>
                </p:cNvPr>
                <p:cNvSpPr txBox="1"/>
                <p:nvPr/>
              </p:nvSpPr>
              <p:spPr>
                <a:xfrm>
                  <a:off x="3803329" y="366385"/>
                  <a:ext cx="1737360" cy="351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T" sz="900" b="1" dirty="0"/>
                    <a:t>Selective Repeat ARQ</a:t>
                  </a:r>
                </a:p>
                <a:p>
                  <a:r>
                    <a:rPr lang="en-PT" sz="600" dirty="0"/>
                    <a:t> </a:t>
                  </a:r>
                </a:p>
                <a:p>
                  <a:r>
                    <a:rPr lang="en-PT" sz="600" dirty="0"/>
                    <a:t> W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PT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PT" sz="600" dirty="0"/>
                    <a:t>  = 2</a:t>
                  </a:r>
                  <a:r>
                    <a:rPr lang="en-PT" sz="600" baseline="30000" dirty="0"/>
                    <a:t>k-1</a:t>
                  </a:r>
                  <a:endParaRPr lang="en-PT" sz="600" dirty="0"/>
                </a:p>
                <a:p>
                  <a:r>
                    <a:rPr lang="en-PT" sz="800" dirty="0"/>
                    <a:t>Efficiency (with Error)</a:t>
                  </a:r>
                </a:p>
                <a:p>
                  <a:endParaRPr lang="en-PT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5A3253A-6028-C149-80EE-779620F6B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329" y="366385"/>
                  <a:ext cx="1737360" cy="35151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 descr="Text&#10;&#10;Description automatically generated">
              <a:extLst>
                <a:ext uri="{FF2B5EF4-FFF2-40B4-BE49-F238E27FC236}">
                  <a16:creationId xmlns:a16="http://schemas.microsoft.com/office/drawing/2014/main" id="{F6E4FFF0-5C14-8A43-8AD3-F13177F6D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13"/>
            <a:stretch/>
          </p:blipFill>
          <p:spPr>
            <a:xfrm>
              <a:off x="3848117" y="1038315"/>
              <a:ext cx="1057257" cy="3594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14F494-E948-4B40-A12F-19065BBDDC05}"/>
              </a:ext>
            </a:extLst>
          </p:cNvPr>
          <p:cNvGrpSpPr/>
          <p:nvPr/>
        </p:nvGrpSpPr>
        <p:grpSpPr>
          <a:xfrm>
            <a:off x="3460354" y="106571"/>
            <a:ext cx="1737360" cy="4359527"/>
            <a:chOff x="1691640" y="1040261"/>
            <a:chExt cx="1737360" cy="16099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2BBDB9-56C1-4F45-945C-5E907B854E92}"/>
                </a:ext>
              </a:extLst>
            </p:cNvPr>
            <p:cNvGrpSpPr/>
            <p:nvPr/>
          </p:nvGrpSpPr>
          <p:grpSpPr>
            <a:xfrm>
              <a:off x="1691640" y="1040261"/>
              <a:ext cx="1737360" cy="1609947"/>
              <a:chOff x="1770249" y="366386"/>
              <a:chExt cx="1737360" cy="160994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824793-E667-0D44-9AA9-11592F94E55A}"/>
                  </a:ext>
                </a:extLst>
              </p:cNvPr>
              <p:cNvSpPr txBox="1"/>
              <p:nvPr/>
            </p:nvSpPr>
            <p:spPr>
              <a:xfrm>
                <a:off x="1770249" y="366386"/>
                <a:ext cx="1737360" cy="602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T" sz="900" b="1" dirty="0"/>
                  <a:t>Go-Back-N ARQ</a:t>
                </a:r>
              </a:p>
              <a:p>
                <a:pPr marL="171462" indent="-171462">
                  <a:buFontTx/>
                  <a:buChar char="-"/>
                </a:pPr>
                <a:endParaRPr lang="en-PT" sz="600" dirty="0"/>
              </a:p>
              <a:p>
                <a:r>
                  <a:rPr lang="en-PT" sz="600" dirty="0"/>
                  <a:t> W = M-1 = 2</a:t>
                </a:r>
                <a:r>
                  <a:rPr lang="en-PT" sz="600" baseline="30000" dirty="0"/>
                  <a:t>k</a:t>
                </a:r>
                <a:r>
                  <a:rPr lang="en-PT" sz="600" dirty="0"/>
                  <a:t> -1</a:t>
                </a:r>
              </a:p>
              <a:p>
                <a:endParaRPr lang="en-PT" sz="600" dirty="0"/>
              </a:p>
              <a:p>
                <a:r>
                  <a:rPr lang="en-PT" sz="800" dirty="0"/>
                  <a:t>Efficiency</a:t>
                </a:r>
              </a:p>
              <a:p>
                <a:endParaRPr lang="en-PT" sz="800" dirty="0"/>
              </a:p>
              <a:p>
                <a:endParaRPr lang="en-PT" sz="800" dirty="0"/>
              </a:p>
              <a:p>
                <a:endParaRPr lang="en-PT" sz="600" dirty="0"/>
              </a:p>
              <a:p>
                <a:endParaRPr lang="en-PT" sz="800" dirty="0"/>
              </a:p>
              <a:p>
                <a:r>
                  <a:rPr lang="en-PT" sz="800" dirty="0"/>
                  <a:t>Efficiency (with Error)</a:t>
                </a:r>
              </a:p>
              <a:p>
                <a:endParaRPr lang="en-PT" sz="900" dirty="0"/>
              </a:p>
              <a:p>
                <a:endParaRPr lang="en-PT" dirty="0"/>
              </a:p>
            </p:txBody>
          </p:sp>
          <p:pic>
            <p:nvPicPr>
              <p:cNvPr id="10" name="Picture 9" descr="Text, letter&#10;&#10;Description automatically generated">
                <a:extLst>
                  <a:ext uri="{FF2B5EF4-FFF2-40B4-BE49-F238E27FC236}">
                    <a16:creationId xmlns:a16="http://schemas.microsoft.com/office/drawing/2014/main" id="{62DA1971-4727-944B-A579-0B1776457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4731" y="1576695"/>
                <a:ext cx="1106690" cy="399638"/>
              </a:xfrm>
              <a:prstGeom prst="rect">
                <a:avLst/>
              </a:prstGeom>
            </p:spPr>
          </p:pic>
        </p:grpSp>
        <p:pic>
          <p:nvPicPr>
            <p:cNvPr id="20" name="Picture 1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C81F27-1620-984D-95E1-4FB7848A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6122" y="1640425"/>
              <a:ext cx="919720" cy="28075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492DA-3E91-B247-86EE-EACC69A014EE}"/>
              </a:ext>
            </a:extLst>
          </p:cNvPr>
          <p:cNvGrpSpPr/>
          <p:nvPr/>
        </p:nvGrpSpPr>
        <p:grpSpPr>
          <a:xfrm>
            <a:off x="1687932" y="106571"/>
            <a:ext cx="1737360" cy="4797147"/>
            <a:chOff x="3662173" y="2806910"/>
            <a:chExt cx="1737360" cy="12888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2D9736-EBC1-854B-B313-D28EFBA6004C}"/>
                </a:ext>
              </a:extLst>
            </p:cNvPr>
            <p:cNvSpPr txBox="1"/>
            <p:nvPr/>
          </p:nvSpPr>
          <p:spPr>
            <a:xfrm>
              <a:off x="3662173" y="2806910"/>
              <a:ext cx="1737360" cy="48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900" b="1" dirty="0"/>
                <a:t>Stop and Wait ARQ</a:t>
              </a:r>
            </a:p>
            <a:p>
              <a:endParaRPr lang="en-PT" sz="900" dirty="0"/>
            </a:p>
            <a:p>
              <a:r>
                <a:rPr lang="en-PT" sz="800" dirty="0"/>
                <a:t>Efficiency</a:t>
              </a:r>
            </a:p>
            <a:p>
              <a:endParaRPr lang="en-PT" sz="900" dirty="0"/>
            </a:p>
            <a:p>
              <a:endParaRPr lang="en-PT" sz="900" dirty="0"/>
            </a:p>
            <a:p>
              <a:endParaRPr lang="en-PT" sz="900" dirty="0"/>
            </a:p>
            <a:p>
              <a:r>
                <a:rPr lang="en-PT" sz="800" dirty="0"/>
                <a:t>Efficiency (with Error)</a:t>
              </a:r>
            </a:p>
            <a:p>
              <a:endParaRPr lang="en-PT" sz="900" dirty="0"/>
            </a:p>
            <a:p>
              <a:endParaRPr lang="en-PT" sz="900" dirty="0"/>
            </a:p>
            <a:p>
              <a:endParaRPr lang="en-PT" sz="900" dirty="0"/>
            </a:p>
            <a:p>
              <a:r>
                <a:rPr lang="en-PT" sz="600" dirty="0"/>
                <a:t> </a:t>
              </a:r>
              <a:endParaRPr lang="en-PT" sz="900" dirty="0"/>
            </a:p>
            <a:p>
              <a:endParaRPr lang="en-PT" dirty="0"/>
            </a:p>
          </p:txBody>
        </p:sp>
        <p:pic>
          <p:nvPicPr>
            <p:cNvPr id="22" name="Picture 21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6CA20DCC-EE1B-D642-AAF9-387E62606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2850" y="3266946"/>
              <a:ext cx="863528" cy="234089"/>
            </a:xfrm>
            <a:prstGeom prst="rect">
              <a:avLst/>
            </a:prstGeom>
          </p:spPr>
        </p:pic>
        <p:pic>
          <p:nvPicPr>
            <p:cNvPr id="24" name="Picture 23" descr="Text&#10;&#10;Description automatically generated">
              <a:extLst>
                <a:ext uri="{FF2B5EF4-FFF2-40B4-BE49-F238E27FC236}">
                  <a16:creationId xmlns:a16="http://schemas.microsoft.com/office/drawing/2014/main" id="{90634055-67B9-E647-A1ED-08BE3F98D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2850" y="3826381"/>
              <a:ext cx="1514516" cy="26938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935640-4EAD-FF4F-AAD4-A709524519F2}"/>
              </a:ext>
            </a:extLst>
          </p:cNvPr>
          <p:cNvGrpSpPr/>
          <p:nvPr/>
        </p:nvGrpSpPr>
        <p:grpSpPr>
          <a:xfrm>
            <a:off x="234219" y="129438"/>
            <a:ext cx="2525120" cy="1091966"/>
            <a:chOff x="891505" y="2532583"/>
            <a:chExt cx="2320160" cy="3993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DB559F-9783-AF40-8321-1B6BA6A5139F}"/>
                    </a:ext>
                  </a:extLst>
                </p:cNvPr>
                <p:cNvSpPr txBox="1"/>
                <p:nvPr/>
              </p:nvSpPr>
              <p:spPr>
                <a:xfrm>
                  <a:off x="891506" y="2534122"/>
                  <a:ext cx="412860" cy="97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T" sz="800" dirty="0"/>
                    <a:t>T</a:t>
                  </a:r>
                  <a:r>
                    <a:rPr lang="en-PT" sz="800" baseline="-25000" dirty="0"/>
                    <a:t>f</a:t>
                  </a:r>
                  <a:r>
                    <a:rPr lang="en-PT" sz="800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a14:m>
                  <a:endParaRPr lang="en-PT" sz="8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DB559F-9783-AF40-8321-1B6BA6A51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506" y="2534122"/>
                  <a:ext cx="412860" cy="974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18781E-21B8-D648-B7D6-E56650EC1F5A}"/>
                    </a:ext>
                  </a:extLst>
                </p:cNvPr>
                <p:cNvSpPr txBox="1"/>
                <p:nvPr/>
              </p:nvSpPr>
              <p:spPr>
                <a:xfrm>
                  <a:off x="1502403" y="2532583"/>
                  <a:ext cx="692524" cy="986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PT" sz="800" dirty="0"/>
                    <a:t>T</a:t>
                  </a:r>
                  <a:r>
                    <a:rPr lang="en-PT" sz="800" baseline="-25000" dirty="0"/>
                    <a:t>prop</a:t>
                  </a:r>
                  <a:r>
                    <a:rPr lang="en-PT" sz="800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a14:m>
                  <a:endParaRPr lang="en-PT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18781E-21B8-D648-B7D6-E56650EC1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03" y="2532583"/>
                  <a:ext cx="692524" cy="986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E07DC5-18B7-E142-BD9F-4BD076E2F6BE}"/>
                    </a:ext>
                  </a:extLst>
                </p:cNvPr>
                <p:cNvSpPr txBox="1"/>
                <p:nvPr/>
              </p:nvSpPr>
              <p:spPr>
                <a:xfrm>
                  <a:off x="891505" y="2816654"/>
                  <a:ext cx="610898" cy="103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800" dirty="0"/>
                    <a:t>a = </a:t>
                  </a:r>
                  <a:r>
                    <a:rPr lang="en-PT" sz="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PT" sz="800" dirty="0"/>
                            <m:t>T</m:t>
                          </m:r>
                          <m:r>
                            <m:rPr>
                              <m:nor/>
                            </m:rPr>
                            <a:rPr lang="en-PT" sz="800" baseline="-25000" dirty="0"/>
                            <m:t>prop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PT" sz="800" dirty="0"/>
                            <m:t>T</m:t>
                          </m:r>
                          <m:r>
                            <m:rPr>
                              <m:nor/>
                            </m:rPr>
                            <a:rPr lang="en-PT" sz="800" baseline="-25000" dirty="0"/>
                            <m:t>f</m:t>
                          </m:r>
                        </m:den>
                      </m:f>
                    </m:oMath>
                  </a14:m>
                  <a:endParaRPr lang="en-PT" sz="8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E07DC5-18B7-E142-BD9F-4BD076E2F6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505" y="2816654"/>
                  <a:ext cx="610898" cy="1039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C02528-3364-1C47-A13F-7B901C47D56E}"/>
                </a:ext>
              </a:extLst>
            </p:cNvPr>
            <p:cNvSpPr txBox="1"/>
            <p:nvPr/>
          </p:nvSpPr>
          <p:spPr>
            <a:xfrm>
              <a:off x="1474305" y="2858748"/>
              <a:ext cx="1737360" cy="73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700" dirty="0"/>
                <a:t>C</a:t>
              </a:r>
              <a:r>
                <a:rPr lang="en-PT" sz="700" baseline="-25000" dirty="0"/>
                <a:t>max</a:t>
              </a:r>
              <a:r>
                <a:rPr lang="en-PT" sz="700" dirty="0"/>
                <a:t>= R x S</a:t>
              </a:r>
            </a:p>
          </p:txBody>
        </p:sp>
      </p:grpSp>
      <p:sp>
        <p:nvSpPr>
          <p:cNvPr id="36" name="AutoShape 6">
            <a:extLst>
              <a:ext uri="{FF2B5EF4-FFF2-40B4-BE49-F238E27FC236}">
                <a16:creationId xmlns:a16="http://schemas.microsoft.com/office/drawing/2014/main" id="{F235861F-0223-D74F-BE0B-0553652C02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594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T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17B9DD-702A-6A45-B834-712E7510E345}"/>
              </a:ext>
            </a:extLst>
          </p:cNvPr>
          <p:cNvGrpSpPr/>
          <p:nvPr/>
        </p:nvGrpSpPr>
        <p:grpSpPr>
          <a:xfrm>
            <a:off x="218735" y="746551"/>
            <a:ext cx="1507538" cy="2062039"/>
            <a:chOff x="1642977" y="2921181"/>
            <a:chExt cx="1507538" cy="953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1A8653-B569-9F44-B376-C2826C511E41}"/>
                </a:ext>
              </a:extLst>
            </p:cNvPr>
            <p:cNvSpPr txBox="1"/>
            <p:nvPr/>
          </p:nvSpPr>
          <p:spPr>
            <a:xfrm>
              <a:off x="1642977" y="2921181"/>
              <a:ext cx="1507538" cy="299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600" dirty="0"/>
                <a:t>P[frame has no errors] = (1-p)</a:t>
              </a:r>
              <a:r>
                <a:rPr lang="en-PT" sz="600" baseline="30000" dirty="0"/>
                <a:t>n</a:t>
              </a:r>
              <a:r>
                <a:rPr lang="en-PT" sz="600" dirty="0"/>
                <a:t> </a:t>
              </a:r>
            </a:p>
            <a:p>
              <a:endParaRPr lang="en-PT" sz="600" dirty="0"/>
            </a:p>
            <a:p>
              <a:r>
                <a:rPr lang="en-PT" sz="600" dirty="0"/>
                <a:t>P[frame has errors]= FER = P</a:t>
              </a:r>
              <a:r>
                <a:rPr lang="en-PT" sz="600" baseline="-25000" dirty="0"/>
                <a:t>e</a:t>
              </a:r>
              <a:r>
                <a:rPr lang="en-PT" sz="600" dirty="0"/>
                <a:t> = 1-(1-p)</a:t>
              </a:r>
              <a:r>
                <a:rPr lang="en-PT" sz="600" baseline="30000" dirty="0"/>
                <a:t>n</a:t>
              </a:r>
              <a:r>
                <a:rPr lang="en-PT" sz="600" dirty="0"/>
                <a:t> </a:t>
              </a:r>
            </a:p>
            <a:p>
              <a:endParaRPr lang="en-PT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4EC37DB-F18F-994F-9F28-CAD4237BB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962" y="3322840"/>
              <a:ext cx="1173681" cy="347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icture containing text, device, gauge, meter&#10;&#10;Description automatically generated">
              <a:extLst>
                <a:ext uri="{FF2B5EF4-FFF2-40B4-BE49-F238E27FC236}">
                  <a16:creationId xmlns:a16="http://schemas.microsoft.com/office/drawing/2014/main" id="{47E2C52D-C6A5-174B-BD53-E949B2E5F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51156" y="3693052"/>
              <a:ext cx="479474" cy="182126"/>
            </a:xfrm>
            <a:prstGeom prst="rect">
              <a:avLst/>
            </a:prstGeom>
          </p:spPr>
        </p:pic>
      </p:grpSp>
      <p:pic>
        <p:nvPicPr>
          <p:cNvPr id="49" name="Picture 4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64D1BBA-4290-814D-B3A1-F671D51366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581" y="2743197"/>
            <a:ext cx="1691939" cy="118999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3D2BF1E-D218-2D41-9608-0CEAD9C6B057}"/>
              </a:ext>
            </a:extLst>
          </p:cNvPr>
          <p:cNvSpPr txBox="1"/>
          <p:nvPr/>
        </p:nvSpPr>
        <p:spPr>
          <a:xfrm>
            <a:off x="1970844" y="3221395"/>
            <a:ext cx="14895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600" b="1" dirty="0"/>
              <a:t>Probability of queue having n clients</a:t>
            </a:r>
          </a:p>
          <a:p>
            <a:endParaRPr lang="en-PT" sz="600" dirty="0"/>
          </a:p>
          <a:p>
            <a:r>
              <a:rPr lang="en-PT" sz="600" dirty="0"/>
              <a:t>P(n) = ρ</a:t>
            </a:r>
            <a:r>
              <a:rPr lang="en-PT" sz="600" baseline="30000" dirty="0"/>
              <a:t>n</a:t>
            </a:r>
            <a:r>
              <a:rPr lang="en-PT" sz="600" dirty="0"/>
              <a:t> (1-ρ)</a:t>
            </a:r>
          </a:p>
          <a:p>
            <a:endParaRPr lang="en-PT" sz="600" dirty="0"/>
          </a:p>
          <a:p>
            <a:r>
              <a:rPr lang="en-GB" sz="500" dirty="0"/>
              <a:t>P(n) - probability of the Markov chain be in state n</a:t>
            </a:r>
          </a:p>
          <a:p>
            <a:r>
              <a:rPr lang="en-GB" sz="500" dirty="0"/>
              <a:t>n - number of clients in the queue</a:t>
            </a:r>
            <a:endParaRPr lang="en-PT" sz="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9BA2FB1-7A32-384C-AA4B-1D4986083613}"/>
                  </a:ext>
                </a:extLst>
              </p:cNvPr>
              <p:cNvSpPr txBox="1"/>
              <p:nvPr/>
            </p:nvSpPr>
            <p:spPr>
              <a:xfrm>
                <a:off x="2032230" y="1848794"/>
                <a:ext cx="1427553" cy="123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T" sz="600" b="1" dirty="0"/>
                  <a:t>M/M/1</a:t>
                </a:r>
              </a:p>
              <a:p>
                <a:r>
                  <a:rPr lang="en-GB" sz="500" dirty="0"/>
                  <a:t>Poisson arrival, exponential service time</a:t>
                </a:r>
                <a:endParaRPr lang="en-PT" sz="500" dirty="0"/>
              </a:p>
              <a:p>
                <a:endParaRPr lang="en-PT" sz="600" b="1" dirty="0"/>
              </a:p>
              <a:p>
                <a:r>
                  <a:rPr lang="en-PT" sz="600" dirty="0"/>
                  <a:t>T = N/λ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den>
                    </m:f>
                  </m:oMath>
                </a14:m>
                <a:endParaRPr lang="en-PT" sz="600" dirty="0"/>
              </a:p>
              <a:p>
                <a:endParaRPr lang="en-PT" sz="600" dirty="0"/>
              </a:p>
              <a:p>
                <a:r>
                  <a:rPr lang="en-PT" sz="600" dirty="0"/>
                  <a:t>T</a:t>
                </a:r>
                <a:r>
                  <a:rPr lang="en-PT" sz="600" baseline="-25000" dirty="0"/>
                  <a:t>w</a:t>
                </a:r>
                <a:r>
                  <a:rPr lang="en-PT" sz="600" dirty="0"/>
                  <a:t> = T - T</a:t>
                </a:r>
                <a:r>
                  <a:rPr lang="en-PT" sz="600" baseline="-25000" dirty="0"/>
                  <a:t>s</a:t>
                </a:r>
                <a:r>
                  <a:rPr lang="en-PT" sz="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den>
                    </m:f>
                  </m:oMath>
                </a14:m>
                <a:r>
                  <a:rPr lang="en-PT" sz="600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sz="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</m:num>
                      <m:den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 (1</m:t>
                        </m:r>
                        <m:r>
                          <m:rPr>
                            <m:nor/>
                          </m:rPr>
                          <a:rPr lang="en-US" sz="60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PT" sz="600" dirty="0"/>
              </a:p>
              <a:p>
                <a:endParaRPr lang="en-PT" sz="600" dirty="0"/>
              </a:p>
              <a:p>
                <a:r>
                  <a:rPr lang="en-PT" sz="600" dirty="0"/>
                  <a:t>N</a:t>
                </a:r>
                <a:r>
                  <a:rPr lang="en-PT" sz="600" baseline="-25000" dirty="0"/>
                  <a:t>w</a:t>
                </a:r>
                <a:r>
                  <a:rPr lang="en-PT" sz="600" dirty="0"/>
                  <a:t> = T</a:t>
                </a:r>
                <a:r>
                  <a:rPr lang="en-PT" sz="600" baseline="-25000" dirty="0"/>
                  <a:t>w</a:t>
                </a:r>
                <a:r>
                  <a:rPr lang="en-PT" sz="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T" sz="600" dirty="0"/>
                      <m:t>λ</m:t>
                    </m:r>
                  </m:oMath>
                </a14:m>
                <a:r>
                  <a:rPr lang="en-PT" sz="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num>
                      <m:den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den>
                    </m:f>
                  </m:oMath>
                </a14:m>
                <a:r>
                  <a:rPr lang="en-PT" sz="600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num>
                      <m:den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PT" sz="600" dirty="0"/>
                  <a:t> = N –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T" sz="600" dirty="0"/>
                      <m:t>ρ</m:t>
                    </m:r>
                  </m:oMath>
                </a14:m>
                <a:endParaRPr lang="en-PT" sz="600" dirty="0"/>
              </a:p>
              <a:p>
                <a:endParaRPr lang="en-PT" sz="600" dirty="0"/>
              </a:p>
              <a:p>
                <a:r>
                  <a:rPr lang="en-PT" sz="600" dirty="0"/>
                  <a:t>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</m:num>
                      <m:den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 (1</m:t>
                        </m:r>
                        <m:r>
                          <m:rPr>
                            <m:nor/>
                          </m:rPr>
                          <a:rPr lang="en-US" sz="60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PT" sz="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num>
                      <m:den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den>
                    </m:f>
                  </m:oMath>
                </a14:m>
                <a:endParaRPr lang="en-PT" sz="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9BA2FB1-7A32-384C-AA4B-1D498608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30" y="1848794"/>
                <a:ext cx="1427553" cy="12345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78C8C0-5EB8-CE41-95C0-A2BF7D45CB83}"/>
                  </a:ext>
                </a:extLst>
              </p:cNvPr>
              <p:cNvSpPr txBox="1"/>
              <p:nvPr/>
            </p:nvSpPr>
            <p:spPr>
              <a:xfrm>
                <a:off x="3532060" y="1817223"/>
                <a:ext cx="1232242" cy="123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T" sz="600" b="1" dirty="0"/>
                  <a:t>M/M/1/B</a:t>
                </a:r>
              </a:p>
              <a:p>
                <a:r>
                  <a:rPr lang="en-GB" sz="500" dirty="0"/>
                  <a:t>Poisson arrival, exponential service time</a:t>
                </a:r>
                <a:endParaRPr lang="en-PT" sz="500" dirty="0"/>
              </a:p>
              <a:p>
                <a:endParaRPr lang="en-PT" sz="600" b="1" dirty="0"/>
              </a:p>
              <a:p>
                <a:endParaRPr lang="en-PT" sz="600" dirty="0"/>
              </a:p>
              <a:p>
                <a:r>
                  <a:rPr lang="en-PT" sz="600" dirty="0"/>
                  <a:t>P(B)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6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sz="6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PT" sz="600" dirty="0"/>
                              <m:t>ρ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6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  <m:r>
                          <m:rPr>
                            <m:nor/>
                          </m:rPr>
                          <a:rPr lang="en-US" sz="600" baseline="30000" dirty="0"/>
                          <m:t>B</m:t>
                        </m:r>
                      </m:num>
                      <m:den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60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PT" sz="600" dirty="0"/>
                              <m:t>ρ</m:t>
                            </m:r>
                          </m:e>
                          <m:sup>
                            <m:r>
                              <a:rPr lang="en-US" sz="6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6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600" dirty="0"/>
              </a:p>
              <a:p>
                <a:r>
                  <a:rPr lang="en-US" sz="500" dirty="0"/>
                  <a:t>    - P(B) - </a:t>
                </a:r>
                <a:r>
                  <a:rPr lang="en-US" sz="400" dirty="0"/>
                  <a:t>Probability of packet being lost</a:t>
                </a:r>
              </a:p>
              <a:p>
                <a:r>
                  <a:rPr lang="en-US" sz="400" dirty="0"/>
                  <a:t>      </a:t>
                </a:r>
                <a:r>
                  <a:rPr lang="en-US" sz="500" dirty="0"/>
                  <a:t>- B </a:t>
                </a:r>
                <a:r>
                  <a:rPr lang="en-US" sz="400" dirty="0"/>
                  <a:t>- Number of buffers</a:t>
                </a:r>
                <a:endParaRPr lang="en-US" sz="500" dirty="0"/>
              </a:p>
              <a:p>
                <a:endParaRPr lang="en-US" sz="600" dirty="0"/>
              </a:p>
              <a:p>
                <a:r>
                  <a:rPr lang="en-GB" sz="600" dirty="0"/>
                  <a:t>I</a:t>
                </a:r>
                <a:r>
                  <a:rPr lang="en-PT" sz="600" dirty="0"/>
                  <a:t>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T" sz="600" dirty="0"/>
                      <m:t>ρ</m:t>
                    </m:r>
                    <m:r>
                      <a:rPr lang="en-PT" sz="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T" sz="600" dirty="0"/>
                  <a:t> = 1, P(B)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PT" sz="600" dirty="0"/>
              </a:p>
              <a:p>
                <a:endParaRPr lang="en-PT" sz="600" dirty="0"/>
              </a:p>
              <a:p>
                <a:r>
                  <a:rPr lang="en-GB" sz="600" dirty="0"/>
                  <a:t>I</a:t>
                </a:r>
                <a:r>
                  <a:rPr lang="en-PT" sz="600" dirty="0"/>
                  <a:t>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T" sz="600" dirty="0"/>
                      <m:t>ρ</m:t>
                    </m:r>
                    <m:r>
                      <a:rPr lang="en-PT" sz="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T" sz="600" dirty="0"/>
                  <a:t> &gt;&gt; 1, P(B)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</m:den>
                    </m:f>
                  </m:oMath>
                </a14:m>
                <a:r>
                  <a:rPr lang="en-PT" sz="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num>
                      <m:den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den>
                    </m:f>
                  </m:oMath>
                </a14:m>
                <a:endParaRPr lang="en-PT" sz="8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78C8C0-5EB8-CE41-95C0-A2BF7D45C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060" y="1817223"/>
                <a:ext cx="1232242" cy="12312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A8F0B73-DA21-1A4F-BA97-441B85EC3C73}"/>
                  </a:ext>
                </a:extLst>
              </p:cNvPr>
              <p:cNvSpPr txBox="1"/>
              <p:nvPr/>
            </p:nvSpPr>
            <p:spPr>
              <a:xfrm>
                <a:off x="4994987" y="1817223"/>
                <a:ext cx="1232242" cy="684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T" sz="600" b="1" dirty="0"/>
                  <a:t>M/D/1</a:t>
                </a:r>
              </a:p>
              <a:p>
                <a:r>
                  <a:rPr lang="en-GB" sz="500" dirty="0"/>
                  <a:t>Poisson arrival, deterministic (constant) service time 1/</a:t>
                </a:r>
                <a:r>
                  <a:rPr lang="el-GR" sz="500" dirty="0"/>
                  <a:t>μ</a:t>
                </a:r>
                <a:endParaRPr lang="en-PT" sz="500" b="1" dirty="0"/>
              </a:p>
              <a:p>
                <a:endParaRPr lang="en-PT" sz="600" dirty="0"/>
              </a:p>
              <a:p>
                <a:r>
                  <a:rPr lang="en-PT" sz="600" dirty="0"/>
                  <a:t>T</a:t>
                </a:r>
                <a:r>
                  <a:rPr lang="en-PT" sz="600" baseline="-25000" dirty="0"/>
                  <a:t>w</a:t>
                </a:r>
                <a14:m>
                  <m:oMath xmlns:m="http://schemas.openxmlformats.org/officeDocument/2006/math">
                    <m:r>
                      <a:rPr lang="en-US" sz="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PT" sz="600" dirty="0"/>
                          <m:t>λ</m:t>
                        </m:r>
                      </m:num>
                      <m:den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 (1</m:t>
                        </m:r>
                        <m:r>
                          <m:rPr>
                            <m:nor/>
                          </m:rPr>
                          <a:rPr lang="en-US" sz="60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PT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</m:num>
                      <m:den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 (1</m:t>
                        </m:r>
                        <m:r>
                          <m:rPr>
                            <m:nor/>
                          </m:rPr>
                          <a:rPr lang="en-US" sz="60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PT" sz="600" dirty="0"/>
                          <m:t>ρ</m:t>
                        </m:r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PT" sz="600" dirty="0"/>
              </a:p>
              <a:p>
                <a:endParaRPr lang="en-US" sz="6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A8F0B73-DA21-1A4F-BA97-441B85EC3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987" y="1817223"/>
                <a:ext cx="1232242" cy="6845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97F9388-F91C-9D41-8D5F-26A2D817DF2C}"/>
              </a:ext>
            </a:extLst>
          </p:cNvPr>
          <p:cNvSpPr txBox="1"/>
          <p:nvPr/>
        </p:nvSpPr>
        <p:spPr>
          <a:xfrm>
            <a:off x="4984830" y="2486491"/>
            <a:ext cx="18731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600" b="1" dirty="0"/>
              <a:t>Kendall Notation </a:t>
            </a:r>
          </a:p>
          <a:p>
            <a:r>
              <a:rPr lang="en-PT" sz="600" b="1" dirty="0"/>
              <a:t>A/S/s/K</a:t>
            </a:r>
          </a:p>
          <a:p>
            <a:endParaRPr lang="en-PT" sz="600" b="1" dirty="0"/>
          </a:p>
          <a:p>
            <a:r>
              <a:rPr lang="en-PT" sz="600" dirty="0"/>
              <a:t>A – arrival</a:t>
            </a:r>
          </a:p>
          <a:p>
            <a:r>
              <a:rPr lang="en-PT" sz="600" dirty="0"/>
              <a:t>S – service</a:t>
            </a:r>
          </a:p>
          <a:p>
            <a:r>
              <a:rPr lang="en-GB" sz="600" dirty="0"/>
              <a:t>s</a:t>
            </a:r>
            <a:r>
              <a:rPr lang="en-PT" sz="600" dirty="0"/>
              <a:t> - number of servers</a:t>
            </a:r>
          </a:p>
          <a:p>
            <a:r>
              <a:rPr lang="en-PT" sz="600" dirty="0"/>
              <a:t>K – buffer capacity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D8410-41FF-9E47-8FAB-27FDD80C6605}"/>
              </a:ext>
            </a:extLst>
          </p:cNvPr>
          <p:cNvGrpSpPr/>
          <p:nvPr/>
        </p:nvGrpSpPr>
        <p:grpSpPr>
          <a:xfrm>
            <a:off x="155558" y="1878624"/>
            <a:ext cx="2202587" cy="2262864"/>
            <a:chOff x="1726273" y="4411899"/>
            <a:chExt cx="2202587" cy="4164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AFCF85D-5A8F-3A42-88FB-A5C121A3E28E}"/>
                    </a:ext>
                  </a:extLst>
                </p:cNvPr>
                <p:cNvSpPr txBox="1"/>
                <p:nvPr/>
              </p:nvSpPr>
              <p:spPr>
                <a:xfrm>
                  <a:off x="1726273" y="4411899"/>
                  <a:ext cx="2202587" cy="171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l-GR" sz="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PT" sz="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en-PT" sz="600" dirty="0"/>
                </a:p>
                <a:p>
                  <a:endParaRPr lang="en-PT" sz="600" dirty="0"/>
                </a:p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PT" sz="600" dirty="0"/>
                        <m:t>ρ</m:t>
                      </m:r>
                    </m:oMath>
                  </a14:m>
                  <a:r>
                    <a:rPr lang="en-PT" sz="600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PT" sz="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PT" sz="600" dirty="0"/>
                            <m:t>λ</m:t>
                          </m:r>
                        </m:num>
                        <m:den>
                          <m:r>
                            <a:rPr lang="el-GR" sz="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a14:m>
                  <a:endParaRPr lang="en-US" sz="600" dirty="0"/>
                </a:p>
                <a:p>
                  <a:endParaRPr lang="en-US" sz="6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PT" sz="500" dirty="0"/>
                        <m:t>λ</m:t>
                      </m:r>
                    </m:oMath>
                  </a14:m>
                  <a:r>
                    <a:rPr lang="en-PT" sz="500" dirty="0"/>
                    <a:t> - arrival client rate (client/s)</a:t>
                  </a:r>
                </a:p>
                <a:p>
                  <a14:m>
                    <m:oMath xmlns:m="http://schemas.openxmlformats.org/officeDocument/2006/math">
                      <m:r>
                        <a:rPr lang="el-GR" sz="500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PT" sz="500" dirty="0"/>
                    <a:t> - service rate (client/s)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PT" sz="500" dirty="0"/>
                        <m:t>ρ</m:t>
                      </m:r>
                    </m:oMath>
                  </a14:m>
                  <a:r>
                    <a:rPr lang="en-PT" sz="500" dirty="0"/>
                    <a:t> - traffic intensity, how busy the server is (%)</a:t>
                  </a:r>
                </a:p>
                <a:p>
                  <a:endParaRPr lang="en-PT" sz="6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AFCF85D-5A8F-3A42-88FB-A5C121A3E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6273" y="4411899"/>
                  <a:ext cx="2202587" cy="17143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Picture 61" descr="Diagram&#10;&#10;Description automatically generated">
              <a:extLst>
                <a:ext uri="{FF2B5EF4-FFF2-40B4-BE49-F238E27FC236}">
                  <a16:creationId xmlns:a16="http://schemas.microsoft.com/office/drawing/2014/main" id="{B77264BC-1310-3649-A587-B70B0C5E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134730" y="4473843"/>
              <a:ext cx="1406829" cy="3544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CF53C25-9F2A-1542-B685-25AA31AEAD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5877" y="4084416"/>
            <a:ext cx="2367668" cy="5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4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550F1105-0ED5-A24B-814A-5B6E1D2F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07" y="0"/>
            <a:ext cx="3335493" cy="380917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AC51CB0B-8162-F848-8821-2CF03CC9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64561" cy="41766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D51664-9026-694E-900C-DD2D12902387}"/>
              </a:ext>
            </a:extLst>
          </p:cNvPr>
          <p:cNvGrpSpPr/>
          <p:nvPr/>
        </p:nvGrpSpPr>
        <p:grpSpPr>
          <a:xfrm>
            <a:off x="211108" y="5255375"/>
            <a:ext cx="2955219" cy="5519938"/>
            <a:chOff x="94705" y="149134"/>
            <a:chExt cx="2955219" cy="55259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20B4C2-EDC2-D547-B906-A6B2739E476D}"/>
                    </a:ext>
                  </a:extLst>
                </p:cNvPr>
                <p:cNvSpPr txBox="1"/>
                <p:nvPr/>
              </p:nvSpPr>
              <p:spPr>
                <a:xfrm>
                  <a:off x="94705" y="149134"/>
                  <a:ext cx="2955219" cy="3866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700" dirty="0"/>
                    <a:t>- Signals should be reconstructed on the receiver side</a:t>
                  </a:r>
                </a:p>
                <a:p>
                  <a:r>
                    <a:rPr lang="en-GB" sz="700" dirty="0"/>
                    <a:t>- </a:t>
                  </a:r>
                  <a:r>
                    <a:rPr lang="en-GB" sz="700" b="1" dirty="0"/>
                    <a:t>Nyquist</a:t>
                  </a:r>
                  <a:r>
                    <a:rPr lang="en-GB" sz="700" dirty="0"/>
                    <a:t> showed that a signal having a bandwidth of B Hz, can be fully reconstructed, with a sampling rate of 2B sample/s</a:t>
                  </a:r>
                </a:p>
                <a:p>
                  <a:r>
                    <a:rPr lang="en-GB" sz="700" b="1" dirty="0"/>
                    <a:t>	C = 2B log</a:t>
                  </a:r>
                  <a:r>
                    <a:rPr lang="en-GB" sz="700" b="1" baseline="-25000" dirty="0"/>
                    <a:t>2</a:t>
                  </a:r>
                  <a:r>
                    <a:rPr lang="en-GB" sz="700" b="1" dirty="0"/>
                    <a:t>(M)</a:t>
                  </a:r>
                </a:p>
                <a:p>
                  <a:r>
                    <a:rPr lang="en-GB" sz="700" dirty="0"/>
                    <a:t>        - 2B - channel capacity </a:t>
                  </a:r>
                  <a:r>
                    <a:rPr lang="en-GB" sz="700" dirty="0" err="1"/>
                    <a:t>baudrate</a:t>
                  </a:r>
                  <a:r>
                    <a:rPr lang="en-GB" sz="700" dirty="0"/>
                    <a:t> (symbol/s or baud)</a:t>
                  </a:r>
                </a:p>
                <a:p>
                  <a:r>
                    <a:rPr lang="en-GB" sz="700" dirty="0"/>
                    <a:t>        - M - levels are encoded, M = 4 (-5V(00) , -2V(01) , -2V(10), 5V(11))</a:t>
                  </a:r>
                </a:p>
                <a:p>
                  <a:pPr marL="171462" indent="-171462">
                    <a:buFontTx/>
                    <a:buChar char="-"/>
                  </a:pPr>
                  <a:endParaRPr lang="en-GB" sz="700" dirty="0"/>
                </a:p>
                <a:p>
                  <a:r>
                    <a:rPr lang="en-GB" sz="700" dirty="0"/>
                    <a:t>- </a:t>
                  </a:r>
                  <a:r>
                    <a:rPr lang="en-GB" sz="700" dirty="0" err="1"/>
                    <a:t>Samping</a:t>
                  </a:r>
                  <a:r>
                    <a:rPr lang="en-GB" sz="700" dirty="0"/>
                    <a:t> at a higher rate does not bring additional information</a:t>
                  </a:r>
                </a:p>
                <a:p>
                  <a:endParaRPr lang="en-GB" sz="700" dirty="0"/>
                </a:p>
                <a:p>
                  <a:r>
                    <a:rPr lang="en-GB" sz="700" b="1" dirty="0"/>
                    <a:t>Baseband transmission</a:t>
                  </a:r>
                </a:p>
                <a:p>
                  <a:r>
                    <a:rPr lang="en-GB" sz="700" dirty="0"/>
                    <a:t>- signal has frequencies from zero up to a maximum BH</a:t>
                  </a:r>
                </a:p>
                <a:p>
                  <a:r>
                    <a:rPr lang="en-GB" sz="700" b="1" dirty="0"/>
                    <a:t>Passband transmission</a:t>
                  </a:r>
                </a:p>
                <a:p>
                  <a:r>
                    <a:rPr lang="en-GB" sz="700" dirty="0"/>
                    <a:t>- signal uses band of frequencies around the frequency of the carrier f</a:t>
                  </a:r>
                  <a:r>
                    <a:rPr lang="en-GB" sz="700" baseline="-25000" dirty="0"/>
                    <a:t>c</a:t>
                  </a:r>
                </a:p>
                <a:p>
                  <a:endParaRPr lang="en-GB" sz="700" dirty="0"/>
                </a:p>
                <a:p>
                  <a:r>
                    <a:rPr lang="en-GB" sz="700" dirty="0"/>
                    <a:t>- M-QAM(Quadrature Amplitude Modulation), M = 4</a:t>
                  </a:r>
                </a:p>
                <a:p>
                  <a:endParaRPr lang="en-GB" sz="700" dirty="0"/>
                </a:p>
                <a:p>
                  <a:r>
                    <a:rPr lang="en-GB" sz="700" dirty="0"/>
                    <a:t>- In a stable M/D/1, </a:t>
                  </a:r>
                  <a14:m>
                    <m:oMath xmlns:m="http://schemas.openxmlformats.org/officeDocument/2006/math">
                      <m:r>
                        <a:rPr lang="el-GR" sz="7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7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PT" sz="700" dirty="0"/>
                        <m:t>λ</m:t>
                      </m:r>
                    </m:oMath>
                  </a14:m>
                  <a:endParaRPr lang="en-GB" sz="700" dirty="0"/>
                </a:p>
                <a:p>
                  <a:endParaRPr lang="en-PT" sz="700" dirty="0"/>
                </a:p>
                <a:p>
                  <a:r>
                    <a:rPr lang="en-GB" sz="700" b="1" dirty="0"/>
                    <a:t>Shannon’s Theorem</a:t>
                  </a:r>
                  <a:endParaRPr lang="en-GB" sz="700" dirty="0"/>
                </a:p>
                <a:p>
                  <a:r>
                    <a:rPr lang="en-GB" sz="700" dirty="0"/>
                    <a:t>- The maximum capacity of a channel is said to be:</a:t>
                  </a:r>
                </a:p>
                <a:p>
                  <a:r>
                    <a:rPr lang="en-GB" sz="700" dirty="0"/>
                    <a:t>    </a:t>
                  </a:r>
                </a:p>
                <a:p>
                  <a:endParaRPr lang="en-GB" sz="700" dirty="0"/>
                </a:p>
                <a:p>
                  <a:endParaRPr lang="en-GB" sz="700" dirty="0"/>
                </a:p>
                <a:p>
                  <a:r>
                    <a:rPr lang="en-GB" sz="700" dirty="0"/>
                    <a:t>    </a:t>
                  </a:r>
                </a:p>
                <a:p>
                  <a:r>
                    <a:rPr lang="en-GB" sz="700" dirty="0"/>
                    <a:t>    - </a:t>
                  </a:r>
                  <a:r>
                    <a:rPr lang="en-GB" sz="700" dirty="0" err="1"/>
                    <a:t>B</a:t>
                  </a:r>
                  <a:r>
                    <a:rPr lang="en-GB" sz="700" baseline="-25000" dirty="0" err="1"/>
                    <a:t>c</a:t>
                  </a:r>
                  <a:r>
                    <a:rPr lang="en-GB" sz="700" dirty="0"/>
                    <a:t> - bandwidth of the channel (Hz), sampling rate</a:t>
                  </a:r>
                </a:p>
                <a:p>
                  <a:r>
                    <a:rPr lang="en-GB" sz="700" dirty="0"/>
                    <a:t>    - </a:t>
                  </a:r>
                  <a:r>
                    <a:rPr lang="en-GB" sz="700" dirty="0" err="1"/>
                    <a:t>Pr</a:t>
                  </a:r>
                  <a:r>
                    <a:rPr lang="en-GB" sz="700" dirty="0"/>
                    <a:t> - Signal power as seen by the receiver (W)</a:t>
                  </a:r>
                </a:p>
                <a:p>
                  <a:r>
                    <a:rPr lang="en-GB" sz="700" dirty="0"/>
                    <a:t>    - N</a:t>
                  </a:r>
                  <a:r>
                    <a:rPr lang="en-GB" sz="700" baseline="-25000" dirty="0"/>
                    <a:t>0</a:t>
                  </a:r>
                  <a:r>
                    <a:rPr lang="en-GB" sz="700" dirty="0"/>
                    <a:t>B</a:t>
                  </a:r>
                  <a:r>
                    <a:rPr lang="en-GB" sz="700" baseline="-25000" dirty="0"/>
                    <a:t>c</a:t>
                  </a:r>
                  <a:r>
                    <a:rPr lang="en-GB" sz="700" dirty="0"/>
                    <a:t> - noise power within the bandwidth </a:t>
                  </a:r>
                  <a:r>
                    <a:rPr lang="en-GB" sz="700" dirty="0" err="1"/>
                    <a:t>Bc</a:t>
                  </a:r>
                  <a:r>
                    <a:rPr lang="en-GB" sz="700" dirty="0"/>
                    <a:t>, seen by the receiver (W)</a:t>
                  </a:r>
                </a:p>
                <a:p>
                  <a:r>
                    <a:rPr lang="en-GB" sz="700" dirty="0"/>
                    <a:t>    - N</a:t>
                  </a:r>
                  <a:r>
                    <a:rPr lang="en-GB" sz="700" baseline="-25000" dirty="0"/>
                    <a:t>0</a:t>
                  </a:r>
                  <a:r>
                    <a:rPr lang="en-GB" sz="700" dirty="0"/>
                    <a:t> - White noise; noise power per unit bandwidth (W/Hz)</a:t>
                  </a:r>
                </a:p>
                <a:p>
                  <a:r>
                    <a:rPr lang="en-GB" sz="700" dirty="0"/>
                    <a:t>    </a:t>
                  </a:r>
                </a:p>
                <a:p>
                  <a:r>
                    <a:rPr lang="en-GB" sz="700" dirty="0"/>
                    <a:t>    which can be also be expressed as:</a:t>
                  </a:r>
                </a:p>
                <a:p>
                  <a:endParaRPr lang="en-GB" sz="700" dirty="0"/>
                </a:p>
                <a:p>
                  <a:endParaRPr lang="en-GB" sz="700" dirty="0"/>
                </a:p>
                <a:p>
                  <a:r>
                    <a:rPr lang="en-GB" sz="700" dirty="0"/>
                    <a:t>        </a:t>
                  </a:r>
                </a:p>
                <a:p>
                  <a:r>
                    <a:rPr lang="en-GB" sz="700" dirty="0"/>
                    <a:t>    - where, S/N is the Signal to Noise Ratio</a:t>
                  </a:r>
                </a:p>
                <a:p>
                  <a:r>
                    <a:rPr lang="en-GB" sz="700" dirty="0"/>
                    <a:t>    - SNR = </a:t>
                  </a:r>
                  <a:r>
                    <a:rPr lang="en-GB" sz="700" dirty="0" err="1"/>
                    <a:t>Pr</a:t>
                  </a:r>
                  <a:r>
                    <a:rPr lang="en-GB" sz="700" dirty="0"/>
                    <a:t> (dB) - N (dB)</a:t>
                  </a:r>
                  <a:endParaRPr lang="en-PT" sz="7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20B4C2-EDC2-D547-B906-A6B2739E4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" y="149134"/>
                  <a:ext cx="2955219" cy="38668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DF5176A7-1331-5041-BBD0-68D87916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068" y="2362043"/>
              <a:ext cx="1139076" cy="371302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473918B4-1E31-5648-A8EB-BE49BFE75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483" y="3389086"/>
              <a:ext cx="768485" cy="264425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5DCF256-462C-544C-8BD5-02DF5460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391" y="4123805"/>
              <a:ext cx="2539569" cy="155132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70AFB1-AA69-7B47-92E8-EFD87E54911E}"/>
              </a:ext>
            </a:extLst>
          </p:cNvPr>
          <p:cNvGrpSpPr/>
          <p:nvPr/>
        </p:nvGrpSpPr>
        <p:grpSpPr>
          <a:xfrm>
            <a:off x="3414415" y="4176658"/>
            <a:ext cx="3250568" cy="7925637"/>
            <a:chOff x="94706" y="4263203"/>
            <a:chExt cx="3250568" cy="79256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965EBD-3CCC-764A-AAB9-64A16AAB6EA0}"/>
                </a:ext>
              </a:extLst>
            </p:cNvPr>
            <p:cNvSpPr txBox="1"/>
            <p:nvPr/>
          </p:nvSpPr>
          <p:spPr>
            <a:xfrm>
              <a:off x="94706" y="4263203"/>
              <a:ext cx="2167298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b="1" dirty="0"/>
                <a:t>Internet transport-layer protocols</a:t>
              </a:r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endParaRPr lang="en-GB" sz="500" b="1" dirty="0"/>
            </a:p>
            <a:p>
              <a:r>
                <a:rPr lang="en-GB" sz="700" b="1" dirty="0"/>
                <a:t>UDP - User Datagram Protocol (UDP)</a:t>
              </a:r>
            </a:p>
            <a:p>
              <a:r>
                <a:rPr lang="en-GB" sz="700" dirty="0"/>
                <a:t>• Allows applications</a:t>
              </a:r>
            </a:p>
            <a:p>
              <a:r>
                <a:rPr lang="en-GB" sz="700" dirty="0"/>
                <a:t>  - to interface directly to IP</a:t>
              </a:r>
            </a:p>
            <a:p>
              <a:r>
                <a:rPr lang="en-GB" sz="700" dirty="0"/>
                <a:t>  - with minimal additional protocol overhead</a:t>
              </a:r>
            </a:p>
            <a:p>
              <a:r>
                <a:rPr lang="en-GB" sz="700" dirty="0"/>
                <a:t>• often used for streaming multimedia apps</a:t>
              </a:r>
            </a:p>
            <a:p>
              <a:r>
                <a:rPr lang="en-GB" sz="700" dirty="0"/>
                <a:t>  - loss tolerant</a:t>
              </a:r>
            </a:p>
            <a:p>
              <a:r>
                <a:rPr lang="en-GB" sz="700" dirty="0"/>
                <a:t>  - rate sensitive</a:t>
              </a:r>
            </a:p>
            <a:p>
              <a:r>
                <a:rPr lang="en-GB" sz="700" dirty="0"/>
                <a:t>• other UDP uses</a:t>
              </a:r>
            </a:p>
            <a:p>
              <a:r>
                <a:rPr lang="en-GB" sz="700" dirty="0"/>
                <a:t>  - DNS</a:t>
              </a:r>
            </a:p>
            <a:p>
              <a:r>
                <a:rPr lang="en-GB" sz="700" dirty="0"/>
                <a:t>  - SNMP</a:t>
              </a:r>
            </a:p>
            <a:p>
              <a:r>
                <a:rPr lang="en-GB" sz="700" dirty="0"/>
                <a:t>• reliable transfer over UDP: add reliability at application layer</a:t>
              </a:r>
            </a:p>
            <a:p>
              <a:r>
                <a:rPr lang="en-GB" sz="700" dirty="0"/>
                <a:t>  - application-specific error recovery!</a:t>
              </a:r>
            </a:p>
            <a:p>
              <a:endParaRPr lang="en-GB" sz="700" b="1" dirty="0"/>
            </a:p>
            <a:p>
              <a:r>
                <a:rPr lang="en-GB" sz="700" b="1" dirty="0"/>
                <a:t>TCP – Transmission Control Protocol</a:t>
              </a:r>
            </a:p>
            <a:p>
              <a:endParaRPr lang="en-PT" sz="500" b="1" dirty="0"/>
            </a:p>
          </p:txBody>
        </p:sp>
        <p:pic>
          <p:nvPicPr>
            <p:cNvPr id="16" name="Picture 1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82F4FE4-7A00-CD48-A13F-B719D6268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0656" y="4456467"/>
              <a:ext cx="2705817" cy="1351005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7C3F4101-498E-7041-86AA-5DE8268B7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656" y="7512318"/>
              <a:ext cx="3073248" cy="1595490"/>
            </a:xfrm>
            <a:prstGeom prst="rect">
              <a:avLst/>
            </a:prstGeom>
          </p:spPr>
        </p:pic>
        <p:pic>
          <p:nvPicPr>
            <p:cNvPr id="18" name="Picture 1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CF4E95E1-89DA-9E48-AE0A-10877723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798" y="9107808"/>
              <a:ext cx="3142476" cy="1540516"/>
            </a:xfrm>
            <a:prstGeom prst="rect">
              <a:avLst/>
            </a:prstGeom>
          </p:spPr>
        </p:pic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id="{62163945-5FF5-4444-9EFC-06CE4D180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813"/>
            <a:stretch/>
          </p:blipFill>
          <p:spPr>
            <a:xfrm>
              <a:off x="202798" y="10648324"/>
              <a:ext cx="2772759" cy="1540516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04AED9-EB3A-774D-99F7-65C1A9AA2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390" y="4287439"/>
            <a:ext cx="2996936" cy="7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3D696C-7D6C-A844-A7F1-F5B2AB36303D}"/>
              </a:ext>
            </a:extLst>
          </p:cNvPr>
          <p:cNvSpPr txBox="1"/>
          <p:nvPr/>
        </p:nvSpPr>
        <p:spPr>
          <a:xfrm>
            <a:off x="141151" y="137244"/>
            <a:ext cx="3443878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550" dirty="0"/>
              <a:t>MAC</a:t>
            </a:r>
          </a:p>
          <a:p>
            <a:r>
              <a:rPr lang="en-PT" sz="550" b="1" dirty="0"/>
              <a:t>Datalink has 2 sub-layers:</a:t>
            </a:r>
          </a:p>
          <a:p>
            <a:r>
              <a:rPr lang="en-PT" sz="550" dirty="0"/>
              <a:t>- LLC (</a:t>
            </a:r>
            <a:r>
              <a:rPr lang="en-GB" sz="550" dirty="0"/>
              <a:t>Logical Link Control) </a:t>
            </a:r>
          </a:p>
          <a:p>
            <a:r>
              <a:rPr lang="en-GB" sz="550" dirty="0"/>
              <a:t>       - interface for network layer, error and flow control</a:t>
            </a:r>
          </a:p>
          <a:p>
            <a:r>
              <a:rPr lang="en-GB" sz="550" dirty="0"/>
              <a:t>       - Error and flow control</a:t>
            </a:r>
            <a:endParaRPr lang="en-PT" sz="550" dirty="0"/>
          </a:p>
          <a:p>
            <a:r>
              <a:rPr lang="en-PT" sz="550" dirty="0"/>
              <a:t>- </a:t>
            </a:r>
            <a:r>
              <a:rPr lang="en-GB" sz="550" dirty="0"/>
              <a:t>MAC (Medium Access Control) </a:t>
            </a:r>
          </a:p>
          <a:p>
            <a:r>
              <a:rPr lang="en-PT" sz="550" dirty="0"/>
              <a:t>       - </a:t>
            </a:r>
            <a:r>
              <a:rPr lang="en-GB" sz="550" dirty="0"/>
              <a:t>Access control to the shared medium</a:t>
            </a:r>
          </a:p>
          <a:p>
            <a:r>
              <a:rPr lang="en-GB" sz="550" dirty="0"/>
              <a:t>       - Frame transmission/reception</a:t>
            </a:r>
          </a:p>
          <a:p>
            <a:r>
              <a:rPr lang="en-GB" sz="550" dirty="0"/>
              <a:t>       - Addressing and Error control</a:t>
            </a:r>
          </a:p>
          <a:p>
            <a:r>
              <a:rPr lang="en-GB" sz="550" dirty="0"/>
              <a:t>ideal Multiple Access Protocol</a:t>
            </a:r>
          </a:p>
          <a:p>
            <a:r>
              <a:rPr lang="en-GB" sz="550" dirty="0"/>
              <a:t>- one station wants to transmit -&gt; it uses the R bit/s</a:t>
            </a:r>
          </a:p>
          <a:p>
            <a:r>
              <a:rPr lang="en-GB" sz="550" dirty="0"/>
              <a:t>- m stations want to transmit -&gt; each station uses an average rate R/m bit/s</a:t>
            </a:r>
            <a:endParaRPr lang="en-PT" sz="550" dirty="0"/>
          </a:p>
          <a:p>
            <a:endParaRPr lang="en-GB" sz="550" dirty="0"/>
          </a:p>
          <a:p>
            <a:r>
              <a:rPr lang="en-GB" sz="550" b="1" dirty="0"/>
              <a:t>MAC Protocols:</a:t>
            </a:r>
          </a:p>
          <a:p>
            <a:r>
              <a:rPr lang="en-GB" sz="550" dirty="0"/>
              <a:t>    - Channel Partitioning</a:t>
            </a:r>
          </a:p>
          <a:p>
            <a:r>
              <a:rPr lang="en-GB" sz="550" dirty="0"/>
              <a:t>        - Time Division Multiplexing | Frequency Division Multiplexing</a:t>
            </a:r>
          </a:p>
          <a:p>
            <a:r>
              <a:rPr lang="en-GB" sz="550" dirty="0"/>
              <a:t>    - Random Access</a:t>
            </a:r>
          </a:p>
          <a:p>
            <a:r>
              <a:rPr lang="en-GB" sz="550" dirty="0"/>
              <a:t>        - channel not divided, collisions allowed</a:t>
            </a:r>
          </a:p>
          <a:p>
            <a:r>
              <a:rPr lang="en-GB" sz="550" dirty="0"/>
              <a:t>    - Taking turns</a:t>
            </a:r>
          </a:p>
          <a:p>
            <a:r>
              <a:rPr lang="en-GB" sz="550" dirty="0"/>
              <a:t>        - stations take turns</a:t>
            </a:r>
          </a:p>
          <a:p>
            <a:r>
              <a:rPr lang="en-GB" sz="550" dirty="0"/>
              <a:t>        - stations with more data to send can take longer turns</a:t>
            </a:r>
          </a:p>
          <a:p>
            <a:endParaRPr lang="en-GB" sz="550" dirty="0"/>
          </a:p>
          <a:p>
            <a:r>
              <a:rPr lang="en-GB" sz="550" b="1" dirty="0"/>
              <a:t>Channel partitioning </a:t>
            </a:r>
          </a:p>
          <a:p>
            <a:r>
              <a:rPr lang="en-GB" sz="550" dirty="0"/>
              <a:t>MAC protocols (TDM, FDM)</a:t>
            </a:r>
          </a:p>
          <a:p>
            <a:r>
              <a:rPr lang="en-GB" sz="550" dirty="0"/>
              <a:t>» share channel efficiently and fairly at high loads</a:t>
            </a:r>
          </a:p>
          <a:p>
            <a:r>
              <a:rPr lang="en-GB" sz="550" dirty="0"/>
              <a:t>» are inefficient at low loads</a:t>
            </a:r>
          </a:p>
          <a:p>
            <a:r>
              <a:rPr lang="en-GB" sz="550" dirty="0"/>
              <a:t>	- delay in channel access; 1/N bandwidth allocated even if only 1 active node!</a:t>
            </a:r>
          </a:p>
          <a:p>
            <a:r>
              <a:rPr lang="en-GB" sz="550" dirty="0"/>
              <a:t>Random access MAC protocols (Aloha, CSMA, CSMA/CD, CSMA/CA)</a:t>
            </a:r>
          </a:p>
          <a:p>
            <a:r>
              <a:rPr lang="en-GB" sz="550" dirty="0"/>
              <a:t>» efficient at low load -&gt; single node can fully utilize the channel</a:t>
            </a:r>
          </a:p>
          <a:p>
            <a:r>
              <a:rPr lang="en-GB" sz="550" dirty="0"/>
              <a:t>» high load -&gt; collisions -&gt; inefficiency</a:t>
            </a:r>
          </a:p>
          <a:p>
            <a:r>
              <a:rPr lang="en-GB" sz="550" dirty="0"/>
              <a:t>Taking turns protocols</a:t>
            </a:r>
          </a:p>
          <a:p>
            <a:r>
              <a:rPr lang="en-GB" sz="550" dirty="0"/>
              <a:t>» look for best of both worlds!</a:t>
            </a:r>
          </a:p>
          <a:p>
            <a:endParaRPr lang="en-GB" sz="550" dirty="0"/>
          </a:p>
          <a:p>
            <a:r>
              <a:rPr lang="en-GB" sz="550" b="1" dirty="0"/>
              <a:t>What Are Random Access Protocols?</a:t>
            </a:r>
          </a:p>
          <a:p>
            <a:r>
              <a:rPr lang="en-GB" sz="550" dirty="0"/>
              <a:t>- When station has packet to send</a:t>
            </a:r>
          </a:p>
          <a:p>
            <a:r>
              <a:rPr lang="en-GB" sz="550" dirty="0"/>
              <a:t>    - transmits at channel data rate R bit/s</a:t>
            </a:r>
          </a:p>
          <a:p>
            <a:r>
              <a:rPr lang="en-GB" sz="550" dirty="0"/>
              <a:t>    - no a priori coordination among stations</a:t>
            </a:r>
          </a:p>
          <a:p>
            <a:r>
              <a:rPr lang="en-GB" sz="550" dirty="0"/>
              <a:t>- If two or more stations transmit simultaneously ➜ collision</a:t>
            </a:r>
          </a:p>
          <a:p>
            <a:r>
              <a:rPr lang="en-GB" sz="550" dirty="0"/>
              <a:t>- It defines:</a:t>
            </a:r>
          </a:p>
          <a:p>
            <a:r>
              <a:rPr lang="en-GB" sz="550" dirty="0"/>
              <a:t>    - when to send data</a:t>
            </a:r>
          </a:p>
          <a:p>
            <a:r>
              <a:rPr lang="en-GB" sz="550" dirty="0"/>
              <a:t>    - how to detect collision</a:t>
            </a:r>
          </a:p>
          <a:p>
            <a:r>
              <a:rPr lang="en-GB" sz="550" dirty="0"/>
              <a:t>    - how to recover from collisions</a:t>
            </a:r>
          </a:p>
          <a:p>
            <a:r>
              <a:rPr lang="en-GB" sz="550" dirty="0"/>
              <a:t>- Examples:</a:t>
            </a:r>
          </a:p>
          <a:p>
            <a:r>
              <a:rPr lang="en-GB" sz="550" dirty="0"/>
              <a:t>    - ALOHA, CSMA, CSMA/CD, CSMA/CA</a:t>
            </a:r>
          </a:p>
          <a:p>
            <a:endParaRPr lang="en-GB" sz="550" dirty="0"/>
          </a:p>
          <a:p>
            <a:r>
              <a:rPr lang="en-GB" sz="550" b="1" dirty="0"/>
              <a:t>1. ALOHA</a:t>
            </a:r>
          </a:p>
          <a:p>
            <a:r>
              <a:rPr lang="en-GB" sz="550" dirty="0"/>
              <a:t>- When packet transmission fails, it will delay a random period of time before next transmission</a:t>
            </a:r>
          </a:p>
          <a:p>
            <a:r>
              <a:rPr lang="en-GB" sz="550" dirty="0"/>
              <a:t>- Pure Aloha (unslotted)</a:t>
            </a:r>
          </a:p>
          <a:p>
            <a:r>
              <a:rPr lang="en-GB" sz="550" dirty="0"/>
              <a:t>    - Station transmits when it has a frame to transmit</a:t>
            </a:r>
          </a:p>
          <a:p>
            <a:r>
              <a:rPr lang="en-GB" sz="550" dirty="0"/>
              <a:t>    - S</a:t>
            </a:r>
            <a:r>
              <a:rPr lang="en-GB" sz="550" baseline="-25000" dirty="0"/>
              <a:t>max</a:t>
            </a:r>
            <a:r>
              <a:rPr lang="en-GB" sz="550" dirty="0"/>
              <a:t> = 18.4%</a:t>
            </a:r>
          </a:p>
          <a:p>
            <a:r>
              <a:rPr lang="en-GB" sz="550" dirty="0"/>
              <a:t>- Slotted Aloha</a:t>
            </a:r>
          </a:p>
          <a:p>
            <a:r>
              <a:rPr lang="en-GB" sz="550" dirty="0"/>
              <a:t>    - Time divided into time slots</a:t>
            </a:r>
          </a:p>
          <a:p>
            <a:r>
              <a:rPr lang="en-GB" sz="550" dirty="0"/>
              <a:t>    - </a:t>
            </a:r>
            <a:r>
              <a:rPr lang="en-GB" sz="550" dirty="0" err="1"/>
              <a:t>Tslot</a:t>
            </a:r>
            <a:r>
              <a:rPr lang="en-GB" sz="550" dirty="0"/>
              <a:t> = </a:t>
            </a:r>
            <a:r>
              <a:rPr lang="en-GB" sz="550" dirty="0" err="1"/>
              <a:t>Tframe</a:t>
            </a:r>
            <a:endParaRPr lang="en-GB" sz="550" dirty="0"/>
          </a:p>
          <a:p>
            <a:r>
              <a:rPr lang="en-GB" sz="550" dirty="0"/>
              <a:t>    - (Re)transmissions only the beginning of a slot</a:t>
            </a:r>
          </a:p>
          <a:p>
            <a:r>
              <a:rPr lang="en-GB" sz="550" dirty="0"/>
              <a:t>    - S</a:t>
            </a:r>
            <a:r>
              <a:rPr lang="en-GB" sz="550" baseline="-25000" dirty="0"/>
              <a:t>max</a:t>
            </a:r>
            <a:r>
              <a:rPr lang="en-GB" sz="550" dirty="0"/>
              <a:t> = 36.8%</a:t>
            </a:r>
            <a:endParaRPr lang="en-GB" sz="550" baseline="-25000" dirty="0"/>
          </a:p>
          <a:p>
            <a:endParaRPr lang="en-GB" sz="550" dirty="0"/>
          </a:p>
          <a:p>
            <a:r>
              <a:rPr lang="en-GB" sz="550" b="1" dirty="0"/>
              <a:t>2. CSMA (Carrier Sense Multiple Access)</a:t>
            </a:r>
          </a:p>
          <a:p>
            <a:r>
              <a:rPr lang="en-GB" sz="550" dirty="0"/>
              <a:t>- Listens before transmit</a:t>
            </a:r>
          </a:p>
          <a:p>
            <a:r>
              <a:rPr lang="en-GB" sz="550" dirty="0"/>
              <a:t>    - If channel sensed free → transmit frame</a:t>
            </a:r>
          </a:p>
          <a:p>
            <a:r>
              <a:rPr lang="en-GB" sz="550" dirty="0"/>
              <a:t>    - If channel sensed busy → defer transmission</a:t>
            </a:r>
          </a:p>
          <a:p>
            <a:r>
              <a:rPr lang="en-GB" sz="550" dirty="0"/>
              <a:t>- Collisions can still occur (entire packet is lost)</a:t>
            </a:r>
          </a:p>
          <a:p>
            <a:r>
              <a:rPr lang="en-GB" sz="550" dirty="0"/>
              <a:t>- vulnerability time = 2*</a:t>
            </a:r>
            <a:r>
              <a:rPr lang="en-GB" sz="550" dirty="0" err="1"/>
              <a:t>Tprop</a:t>
            </a:r>
            <a:r>
              <a:rPr lang="en-GB" sz="550" dirty="0"/>
              <a:t> = </a:t>
            </a:r>
            <a:r>
              <a:rPr lang="en-GB" sz="550" dirty="0" err="1"/>
              <a:t>rtt</a:t>
            </a:r>
            <a:r>
              <a:rPr lang="en-GB" sz="550" dirty="0"/>
              <a:t> (round trip time)</a:t>
            </a:r>
          </a:p>
          <a:p>
            <a:r>
              <a:rPr lang="en-GB" sz="550" dirty="0"/>
              <a:t>- Determine collision probability</a:t>
            </a:r>
          </a:p>
          <a:p>
            <a:r>
              <a:rPr lang="en-GB" sz="550" dirty="0"/>
              <a:t>- a = </a:t>
            </a:r>
            <a:r>
              <a:rPr lang="en-GB" sz="550" dirty="0" err="1"/>
              <a:t>T</a:t>
            </a:r>
            <a:r>
              <a:rPr lang="en-GB" sz="550" baseline="-25000" dirty="0" err="1"/>
              <a:t>prop</a:t>
            </a:r>
            <a:r>
              <a:rPr lang="en-GB" sz="550" dirty="0"/>
              <a:t>/</a:t>
            </a:r>
            <a:r>
              <a:rPr lang="en-GB" sz="550" dirty="0" err="1"/>
              <a:t>T</a:t>
            </a:r>
            <a:r>
              <a:rPr lang="en-GB" sz="550" baseline="-25000" dirty="0" err="1"/>
              <a:t>frame</a:t>
            </a:r>
            <a:r>
              <a:rPr lang="en-GB" sz="550" dirty="0"/>
              <a:t> &lt;&lt;1</a:t>
            </a:r>
          </a:p>
          <a:p>
            <a:endParaRPr lang="en-GB" sz="550" dirty="0"/>
          </a:p>
          <a:p>
            <a:r>
              <a:rPr lang="en-GB" sz="550" b="1" dirty="0"/>
              <a:t>3. CSMA/CD – Carrier Sense Multiple Access / Collision Detection</a:t>
            </a:r>
          </a:p>
          <a:p>
            <a:r>
              <a:rPr lang="en-GB" sz="550" dirty="0"/>
              <a:t>- Carrier Sense</a:t>
            </a:r>
          </a:p>
          <a:p>
            <a:r>
              <a:rPr lang="en-GB" sz="550" dirty="0"/>
              <a:t>    - station senses medium before transmitting</a:t>
            </a:r>
          </a:p>
          <a:p>
            <a:r>
              <a:rPr lang="en-GB" sz="550" dirty="0"/>
              <a:t>        - If free → station starts transmission</a:t>
            </a:r>
          </a:p>
          <a:p>
            <a:r>
              <a:rPr lang="en-GB" sz="550" dirty="0"/>
              <a:t>        - If busy → waits until free and then transmits</a:t>
            </a:r>
          </a:p>
          <a:p>
            <a:r>
              <a:rPr lang="en-GB" sz="550" dirty="0"/>
              <a:t>- Collision Detection</a:t>
            </a:r>
          </a:p>
          <a:p>
            <a:r>
              <a:rPr lang="en-GB" sz="550" dirty="0"/>
              <a:t>    - station listens medium while transmitting</a:t>
            </a:r>
          </a:p>
          <a:p>
            <a:r>
              <a:rPr lang="en-GB" sz="550" dirty="0"/>
              <a:t>    - if collision is detected</a:t>
            </a:r>
          </a:p>
          <a:p>
            <a:r>
              <a:rPr lang="en-GB" sz="550" dirty="0"/>
              <a:t>        - transmission is aborted</a:t>
            </a:r>
          </a:p>
          <a:p>
            <a:r>
              <a:rPr lang="en-GB" sz="550" dirty="0"/>
              <a:t>        - retransmission delayed using</a:t>
            </a:r>
          </a:p>
          <a:p>
            <a:r>
              <a:rPr lang="en-GB" sz="550" dirty="0"/>
              <a:t>        - a Binary Exponential Back-off algorithm</a:t>
            </a:r>
          </a:p>
          <a:p>
            <a:r>
              <a:rPr lang="en-GB" sz="550" dirty="0"/>
              <a:t>            - time </a:t>
            </a:r>
            <a:r>
              <a:rPr lang="en-GB" sz="550" dirty="0" err="1"/>
              <a:t>modeled</a:t>
            </a:r>
            <a:r>
              <a:rPr lang="en-GB" sz="550" dirty="0"/>
              <a:t> in time slots; </a:t>
            </a:r>
            <a:r>
              <a:rPr lang="en-GB" sz="550" dirty="0" err="1"/>
              <a:t>Tslot</a:t>
            </a:r>
            <a:r>
              <a:rPr lang="en-GB" sz="550" dirty="0"/>
              <a:t>= 2*</a:t>
            </a:r>
            <a:r>
              <a:rPr lang="en-GB" sz="550" dirty="0" err="1"/>
              <a:t>Tprop</a:t>
            </a:r>
            <a:endParaRPr lang="en-GB" sz="550" dirty="0"/>
          </a:p>
          <a:p>
            <a:r>
              <a:rPr lang="en-GB" sz="550" dirty="0"/>
              <a:t>            - after the </a:t>
            </a:r>
            <a:r>
              <a:rPr lang="en-GB" sz="550" dirty="0" err="1"/>
              <a:t>ith</a:t>
            </a:r>
            <a:r>
              <a:rPr lang="en-GB" sz="550" dirty="0"/>
              <a:t> consecutive collision → the station attempts to transmit, after waiting, a random number of 	slots uniformly distributed in [0, 2^i-1]</a:t>
            </a:r>
          </a:p>
          <a:p>
            <a:r>
              <a:rPr lang="en-GB" sz="550" dirty="0"/>
              <a:t>    - No ACK is needed</a:t>
            </a:r>
          </a:p>
          <a:p>
            <a:r>
              <a:rPr lang="en-GB" sz="550" dirty="0"/>
              <a:t>        - It can detect itself for collisions</a:t>
            </a:r>
          </a:p>
          <a:p>
            <a:r>
              <a:rPr lang="en-GB" sz="550" dirty="0"/>
              <a:t>    - however, a minimum frame size is required for collision detection</a:t>
            </a:r>
          </a:p>
          <a:p>
            <a:endParaRPr lang="en-GB" sz="550" dirty="0"/>
          </a:p>
          <a:p>
            <a:r>
              <a:rPr lang="en-GB" sz="550" b="1" dirty="0"/>
              <a:t>4. CSMA/CA - CSMA with Collision Avoidance</a:t>
            </a:r>
          </a:p>
          <a:p>
            <a:r>
              <a:rPr lang="en-GB" sz="550" dirty="0"/>
              <a:t>- CSMA/CD cannot be used for wireless transmission</a:t>
            </a:r>
          </a:p>
          <a:p>
            <a:r>
              <a:rPr lang="en-GB" sz="550" dirty="0"/>
              <a:t>- Therefore it is more commonly used in wireless networking</a:t>
            </a:r>
          </a:p>
          <a:p>
            <a:r>
              <a:rPr lang="en-GB" sz="550" dirty="0"/>
              <a:t>- CSMA / CA is effective before a collision.</a:t>
            </a:r>
          </a:p>
          <a:p>
            <a:r>
              <a:rPr lang="en-GB" sz="550" dirty="0"/>
              <a:t>    - whereas, CSMA/CD is effective after a collision.</a:t>
            </a:r>
          </a:p>
          <a:p>
            <a:r>
              <a:rPr lang="en-GB" sz="550" dirty="0"/>
              <a:t>- Station with a frame to transmit</a:t>
            </a:r>
          </a:p>
          <a:p>
            <a:r>
              <a:rPr lang="en-GB" sz="550" dirty="0"/>
              <a:t>    - monitors the channel activity → until an idle period equal to a Distributed Inter-Frame Space (DIFS) has been observed</a:t>
            </a:r>
          </a:p>
          <a:p>
            <a:r>
              <a:rPr lang="en-GB" sz="550" dirty="0"/>
              <a:t>    - then if medium remains free → transmits frame</a:t>
            </a:r>
          </a:p>
          <a:p>
            <a:r>
              <a:rPr lang="en-GB" sz="550" dirty="0"/>
              <a:t>- If the medium is sensed busy</a:t>
            </a:r>
          </a:p>
          <a:p>
            <a:r>
              <a:rPr lang="en-GB" sz="550" dirty="0"/>
              <a:t>    - random backoff interval is selected</a:t>
            </a:r>
          </a:p>
          <a:p>
            <a:r>
              <a:rPr lang="en-GB" sz="550" dirty="0"/>
              <a:t>    - backoff time counter is decremented as long as the channel is sensed idle</a:t>
            </a:r>
          </a:p>
          <a:p>
            <a:r>
              <a:rPr lang="en-GB" sz="550" dirty="0"/>
              <a:t>    - stopped when a transmission is detected on the channel</a:t>
            </a:r>
          </a:p>
          <a:p>
            <a:r>
              <a:rPr lang="en-GB" sz="550" dirty="0"/>
              <a:t>    - reactivated when the channel is sensed idle again for more than a DIFS</a:t>
            </a:r>
          </a:p>
          <a:p>
            <a:r>
              <a:rPr lang="en-GB" sz="550" dirty="0"/>
              <a:t>    - the station transmits when the backoff time reaches 0</a:t>
            </a:r>
          </a:p>
          <a:p>
            <a:r>
              <a:rPr lang="en-GB" sz="550" dirty="0"/>
              <a:t>- to avoid channel capture</a:t>
            </a:r>
          </a:p>
          <a:p>
            <a:r>
              <a:rPr lang="en-GB" sz="550" dirty="0"/>
              <a:t>    - station waits random backoff time between two consecutive frame transmissions</a:t>
            </a:r>
          </a:p>
          <a:p>
            <a:r>
              <a:rPr lang="en-GB" sz="550" dirty="0"/>
              <a:t>    - even if the medium is sensed idle in the DIFS time</a:t>
            </a:r>
          </a:p>
          <a:p>
            <a:r>
              <a:rPr lang="en-GB" sz="550" dirty="0"/>
              <a:t>- ACK will be required for CSMA/CA</a:t>
            </a:r>
          </a:p>
          <a:p>
            <a:r>
              <a:rPr lang="en-GB" sz="550" dirty="0"/>
              <a:t>    - Since it cannot locally detect if there is a collision</a:t>
            </a:r>
          </a:p>
          <a:p>
            <a:r>
              <a:rPr lang="en-GB" sz="550" dirty="0"/>
              <a:t>- S</a:t>
            </a:r>
            <a:r>
              <a:rPr lang="en-GB" sz="550" baseline="-25000" dirty="0"/>
              <a:t>max</a:t>
            </a:r>
            <a:r>
              <a:rPr lang="en-GB" sz="550" dirty="0"/>
              <a:t> = 60% commonly found</a:t>
            </a:r>
          </a:p>
          <a:p>
            <a:endParaRPr lang="en-GB" sz="550" dirty="0"/>
          </a:p>
          <a:p>
            <a:r>
              <a:rPr lang="en-GB" sz="550" b="1" dirty="0"/>
              <a:t>Taking turns Mac Protocols</a:t>
            </a:r>
            <a:endParaRPr lang="en-GB" sz="550" dirty="0"/>
          </a:p>
          <a:p>
            <a:r>
              <a:rPr lang="en-GB" sz="550" b="1" dirty="0"/>
              <a:t>1. Polling</a:t>
            </a:r>
          </a:p>
          <a:p>
            <a:r>
              <a:rPr lang="en-GB" sz="550" dirty="0"/>
              <a:t>- master station invites slave stations to transmit in turn</a:t>
            </a:r>
          </a:p>
          <a:p>
            <a:r>
              <a:rPr lang="en-GB" sz="550" dirty="0"/>
              <a:t>- concerns</a:t>
            </a:r>
          </a:p>
          <a:p>
            <a:r>
              <a:rPr lang="en-GB" sz="550" dirty="0"/>
              <a:t>    - polling overhead</a:t>
            </a:r>
          </a:p>
          <a:p>
            <a:r>
              <a:rPr lang="en-GB" sz="550" dirty="0"/>
              <a:t>    - latency</a:t>
            </a:r>
          </a:p>
          <a:p>
            <a:r>
              <a:rPr lang="en-GB" sz="550" dirty="0"/>
              <a:t>    - single point of failure (master)</a:t>
            </a:r>
          </a:p>
          <a:p>
            <a:r>
              <a:rPr lang="en-GB" sz="550" b="1" dirty="0"/>
              <a:t>2. Token Passing</a:t>
            </a:r>
          </a:p>
          <a:p>
            <a:r>
              <a:rPr lang="en-GB" sz="550" dirty="0"/>
              <a:t>» control token</a:t>
            </a:r>
          </a:p>
          <a:p>
            <a:r>
              <a:rPr lang="en-GB" sz="550" dirty="0"/>
              <a:t>   - passed from one station to next sequentially</a:t>
            </a:r>
          </a:p>
          <a:p>
            <a:r>
              <a:rPr lang="en-GB" sz="550" dirty="0"/>
              <a:t>» token message</a:t>
            </a:r>
          </a:p>
          <a:p>
            <a:r>
              <a:rPr lang="en-GB" sz="550" dirty="0"/>
              <a:t>» concerns</a:t>
            </a:r>
          </a:p>
          <a:p>
            <a:r>
              <a:rPr lang="en-GB" sz="550" dirty="0"/>
              <a:t>   - token overhead</a:t>
            </a:r>
          </a:p>
          <a:p>
            <a:r>
              <a:rPr lang="en-GB" sz="550" dirty="0"/>
              <a:t>   - latency</a:t>
            </a:r>
          </a:p>
          <a:p>
            <a:r>
              <a:rPr lang="en-GB" sz="550" dirty="0"/>
              <a:t>   - single point of failure (token)</a:t>
            </a:r>
          </a:p>
          <a:p>
            <a:endParaRPr lang="en-GB" sz="550" dirty="0"/>
          </a:p>
          <a:p>
            <a:r>
              <a:rPr lang="en-GB" sz="550" b="1" dirty="0"/>
              <a:t>Hub</a:t>
            </a:r>
          </a:p>
          <a:p>
            <a:r>
              <a:rPr lang="en-GB" sz="550" dirty="0"/>
              <a:t>- Has repeaters, repeats bits received on one port to all other ports </a:t>
            </a:r>
          </a:p>
          <a:p>
            <a:r>
              <a:rPr lang="en-GB" sz="550" dirty="0"/>
              <a:t>- Layer 1 device (does not know addresses)</a:t>
            </a:r>
          </a:p>
          <a:p>
            <a:r>
              <a:rPr lang="en-GB" sz="550" dirty="0"/>
              <a:t>- if collision detected on one port -&gt; repeats random bits on other port</a:t>
            </a:r>
          </a:p>
          <a:p>
            <a:r>
              <a:rPr lang="en-GB" sz="550" dirty="0"/>
              <a:t>- 1 Collision Domain and half duplex</a:t>
            </a:r>
          </a:p>
          <a:p>
            <a:endParaRPr lang="en-GB" sz="550" dirty="0"/>
          </a:p>
          <a:p>
            <a:r>
              <a:rPr lang="en-GB" sz="550" b="1" dirty="0"/>
              <a:t>Bridge</a:t>
            </a:r>
          </a:p>
          <a:p>
            <a:r>
              <a:rPr lang="en-GB" sz="550" dirty="0"/>
              <a:t>» Layer 2 device</a:t>
            </a:r>
          </a:p>
          <a:p>
            <a:r>
              <a:rPr lang="en-GB" sz="550" dirty="0"/>
              <a:t>» forwards MAC frames to destinations based on MAC addresses</a:t>
            </a:r>
          </a:p>
          <a:p>
            <a:r>
              <a:rPr lang="en-GB" sz="550" dirty="0"/>
              <a:t>» Packet received on one port -&gt; </a:t>
            </a:r>
            <a:r>
              <a:rPr lang="en-GB" sz="550" dirty="0" err="1"/>
              <a:t>analyzed</a:t>
            </a:r>
            <a:r>
              <a:rPr lang="en-GB" sz="550" dirty="0"/>
              <a:t> by bridge -&gt; re-sent on some other port </a:t>
            </a:r>
          </a:p>
          <a:p>
            <a:r>
              <a:rPr lang="en-GB" sz="550" dirty="0"/>
              <a:t>» Bridge separates collision domains</a:t>
            </a:r>
          </a:p>
          <a:p>
            <a:r>
              <a:rPr lang="en-GB" sz="550" dirty="0"/>
              <a:t>	- a bridged LAN maybe larger than a repeated LAN</a:t>
            </a:r>
          </a:p>
          <a:p>
            <a:r>
              <a:rPr lang="en-GB" sz="550" dirty="0"/>
              <a:t>	- several frames may be transmitted simultaneously</a:t>
            </a:r>
          </a:p>
          <a:p>
            <a:endParaRPr lang="en-GB" sz="550" dirty="0"/>
          </a:p>
          <a:p>
            <a:r>
              <a:rPr lang="en-GB" sz="550" dirty="0"/>
              <a:t>Note: Switches not need a MAC Address (transparent bridging), but routers do have.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C5B0B-269E-1A48-AE89-EFF61B2E48D8}"/>
              </a:ext>
            </a:extLst>
          </p:cNvPr>
          <p:cNvSpPr txBox="1"/>
          <p:nvPr/>
        </p:nvSpPr>
        <p:spPr>
          <a:xfrm>
            <a:off x="3508831" y="178629"/>
            <a:ext cx="3349169" cy="1075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Services provided by network layer </a:t>
            </a:r>
          </a:p>
          <a:p>
            <a:r>
              <a:rPr lang="en-GB" sz="700" dirty="0"/>
              <a:t>Virtual Circuit network 		Datagram network </a:t>
            </a:r>
          </a:p>
          <a:p>
            <a:r>
              <a:rPr lang="en-GB" sz="700" dirty="0"/>
              <a:t>- connection-oriented service 		 - connectionless service</a:t>
            </a:r>
          </a:p>
          <a:p>
            <a:endParaRPr lang="en-PT" sz="700" dirty="0"/>
          </a:p>
          <a:p>
            <a:r>
              <a:rPr lang="en-PT" sz="700" b="1" dirty="0"/>
              <a:t>Virtual Circuit</a:t>
            </a:r>
          </a:p>
          <a:p>
            <a:pPr marL="228616" indent="-228616">
              <a:buAutoNum type="arabicPeriod"/>
            </a:pPr>
            <a:r>
              <a:rPr lang="en-GB" sz="700" dirty="0"/>
              <a:t>circuit establishment</a:t>
            </a:r>
          </a:p>
          <a:p>
            <a:pPr marL="228616" indent="-228616">
              <a:buAutoNum type="arabicPeriod"/>
            </a:pPr>
            <a:r>
              <a:rPr lang="en-GB" sz="700" dirty="0"/>
              <a:t>data transference </a:t>
            </a:r>
          </a:p>
          <a:p>
            <a:pPr marL="228616" indent="-228616">
              <a:buAutoNum type="arabicPeriod"/>
            </a:pPr>
            <a:r>
              <a:rPr lang="en-GB" sz="700" dirty="0"/>
              <a:t>circuit termination</a:t>
            </a:r>
          </a:p>
          <a:p>
            <a:r>
              <a:rPr lang="en-GB" sz="700" dirty="0"/>
              <a:t>- Packet carries identifier of Virtual Circuit</a:t>
            </a:r>
          </a:p>
          <a:p>
            <a:r>
              <a:rPr lang="en-GB" sz="700" dirty="0"/>
              <a:t>- Path defined from source to destination</a:t>
            </a:r>
          </a:p>
          <a:p>
            <a:r>
              <a:rPr lang="en-GB" sz="700" dirty="0"/>
              <a:t>	-sequence of VC identifiers, one for each link along path</a:t>
            </a:r>
          </a:p>
          <a:p>
            <a:r>
              <a:rPr lang="en-GB" sz="700" dirty="0"/>
              <a:t>- Router</a:t>
            </a:r>
          </a:p>
          <a:p>
            <a:r>
              <a:rPr lang="en-GB" sz="700" dirty="0"/>
              <a:t>	-maintains “state” for every supported circuit</a:t>
            </a:r>
          </a:p>
          <a:p>
            <a:r>
              <a:rPr lang="en-GB" sz="700" dirty="0"/>
              <a:t>	-may allocate resources (bandwidth, buffers) per Virtual Circuit</a:t>
            </a:r>
          </a:p>
          <a:p>
            <a:r>
              <a:rPr lang="en-PT" sz="700" b="1" dirty="0"/>
              <a:t>Datagram</a:t>
            </a:r>
          </a:p>
          <a:p>
            <a:r>
              <a:rPr lang="en-GB" sz="700" dirty="0"/>
              <a:t>- No circuit establishment; no circuit concept</a:t>
            </a:r>
          </a:p>
          <a:p>
            <a:r>
              <a:rPr lang="en-GB" sz="700" dirty="0"/>
              <a:t>- Packets</a:t>
            </a:r>
          </a:p>
          <a:p>
            <a:r>
              <a:rPr lang="en-GB" sz="700" dirty="0"/>
              <a:t>	-forwarded using destination host address</a:t>
            </a:r>
          </a:p>
          <a:p>
            <a:r>
              <a:rPr lang="en-GB" sz="700" dirty="0"/>
              <a:t>	-packets between same source-destination pair may follow different paths</a:t>
            </a:r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b="1" dirty="0"/>
          </a:p>
          <a:p>
            <a:endParaRPr lang="en-GB" sz="700" b="1" dirty="0"/>
          </a:p>
          <a:p>
            <a:r>
              <a:rPr lang="en-GB" sz="700" b="1" dirty="0"/>
              <a:t>What is ARP needed for?</a:t>
            </a:r>
          </a:p>
          <a:p>
            <a:r>
              <a:rPr lang="en-GB" sz="700" dirty="0"/>
              <a:t>- On the same LAN you need to connect on the link layer</a:t>
            </a:r>
          </a:p>
          <a:p>
            <a:r>
              <a:rPr lang="en-GB" sz="700" dirty="0"/>
              <a:t>	- Known: IP address of destination (packet from Network Layer)</a:t>
            </a:r>
          </a:p>
          <a:p>
            <a:r>
              <a:rPr lang="en-GB" sz="700" dirty="0"/>
              <a:t>	- Unknown: MAC address of destination</a:t>
            </a:r>
          </a:p>
          <a:p>
            <a:r>
              <a:rPr lang="en-GB" sz="700" dirty="0"/>
              <a:t>- Protocol used to obtain the MAC address associated to a given IP address</a:t>
            </a:r>
          </a:p>
          <a:p>
            <a:r>
              <a:rPr lang="en-GB" sz="700" dirty="0"/>
              <a:t>- RARP – Reverse ARP - Protocol used to obtain the IP address associated to a MAC address</a:t>
            </a:r>
          </a:p>
          <a:p>
            <a:endParaRPr lang="en-GB" sz="700" dirty="0"/>
          </a:p>
          <a:p>
            <a:r>
              <a:rPr lang="en-GB" sz="700" dirty="0"/>
              <a:t>DHCP allows</a:t>
            </a:r>
          </a:p>
          <a:p>
            <a:r>
              <a:rPr lang="en-GB" sz="700" dirty="0"/>
              <a:t>- host to dynamically obtain its IP address (assigns a dynamic IP address) from network server when it joins network</a:t>
            </a:r>
          </a:p>
          <a:p>
            <a:r>
              <a:rPr lang="en-GB" sz="700" dirty="0"/>
              <a:t>- It supports address reuse</a:t>
            </a:r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b="1" dirty="0"/>
          </a:p>
          <a:p>
            <a:r>
              <a:rPr lang="en-GB" sz="700" b="1" dirty="0"/>
              <a:t>NAT</a:t>
            </a:r>
          </a:p>
          <a:p>
            <a:r>
              <a:rPr lang="en-GB" sz="700" dirty="0"/>
              <a:t>- To overcome IP address shortage</a:t>
            </a:r>
          </a:p>
          <a:p>
            <a:r>
              <a:rPr lang="en-GB" sz="700" dirty="0"/>
              <a:t>- Uses private IP address</a:t>
            </a:r>
          </a:p>
          <a:p>
            <a:r>
              <a:rPr lang="en-GB" sz="700" dirty="0"/>
              <a:t>- Converts an internal private IP address and port to a public one, to be used in the public network</a:t>
            </a:r>
          </a:p>
          <a:p>
            <a:endParaRPr lang="en-GB" sz="700" dirty="0"/>
          </a:p>
          <a:p>
            <a:r>
              <a:rPr lang="en-GB" sz="700" b="1" dirty="0"/>
              <a:t>ICMP - Internet Control Message Protocol</a:t>
            </a:r>
          </a:p>
          <a:p>
            <a:r>
              <a:rPr lang="en-GB" sz="700" dirty="0"/>
              <a:t>- Ping request</a:t>
            </a:r>
          </a:p>
          <a:p>
            <a:r>
              <a:rPr lang="en-GB" sz="700" dirty="0"/>
              <a:t>- Used by router or host</a:t>
            </a:r>
          </a:p>
          <a:p>
            <a:r>
              <a:rPr lang="en-GB" sz="700" dirty="0"/>
              <a:t>	- to send layer 3 error or control messages</a:t>
            </a:r>
          </a:p>
          <a:p>
            <a:r>
              <a:rPr lang="en-GB" sz="700" dirty="0"/>
              <a:t>	- to other hosts or routers</a:t>
            </a:r>
          </a:p>
          <a:p>
            <a:r>
              <a:rPr lang="en-GB" sz="700" dirty="0"/>
              <a:t>- Carried in IP datagrams</a:t>
            </a:r>
          </a:p>
          <a:p>
            <a:endParaRPr lang="en-GB" sz="700" dirty="0"/>
          </a:p>
          <a:p>
            <a:r>
              <a:rPr lang="en-GB" sz="700" dirty="0"/>
              <a:t>• Link-Local</a:t>
            </a:r>
          </a:p>
          <a:p>
            <a:r>
              <a:rPr lang="en-GB" sz="700" dirty="0"/>
              <a:t> 	Used for communication between hosts in the same LAN/link</a:t>
            </a:r>
          </a:p>
          <a:p>
            <a:r>
              <a:rPr lang="en-GB" sz="700" dirty="0"/>
              <a:t> 	Address built from MAC address</a:t>
            </a:r>
          </a:p>
          <a:p>
            <a:r>
              <a:rPr lang="en-GB" sz="700" dirty="0"/>
              <a:t> 	Routers do not forward packets having Link-Local destination addresses</a:t>
            </a:r>
          </a:p>
          <a:p>
            <a:r>
              <a:rPr lang="en-GB" sz="700" dirty="0"/>
              <a:t>• Global Unicast</a:t>
            </a:r>
          </a:p>
          <a:p>
            <a:r>
              <a:rPr lang="en-GB" sz="700" dirty="0"/>
              <a:t> 	Global addresses</a:t>
            </a:r>
          </a:p>
          <a:p>
            <a:r>
              <a:rPr lang="en-GB" sz="700" dirty="0"/>
              <a:t> 	Address: network prefix + computer identifier</a:t>
            </a:r>
          </a:p>
          <a:p>
            <a:r>
              <a:rPr lang="en-GB" sz="700" dirty="0"/>
              <a:t>	Structured prefixes</a:t>
            </a:r>
          </a:p>
          <a:p>
            <a:r>
              <a:rPr lang="en-GB" sz="700" dirty="0"/>
              <a:t>	Network aggregation; less entries in the router forwarding tables</a:t>
            </a:r>
          </a:p>
          <a:p>
            <a:r>
              <a:rPr lang="en-GB" sz="700" dirty="0"/>
              <a:t>• Anycast</a:t>
            </a:r>
          </a:p>
          <a:p>
            <a:r>
              <a:rPr lang="en-GB" sz="700" dirty="0"/>
              <a:t>	Group address; packet is received by any (only one) member of the 	group</a:t>
            </a:r>
          </a:p>
          <a:p>
            <a:r>
              <a:rPr lang="en-GB" sz="700" dirty="0"/>
              <a:t>• Multicast</a:t>
            </a:r>
          </a:p>
          <a:p>
            <a:r>
              <a:rPr lang="en-GB" sz="700" dirty="0"/>
              <a:t>	Group address; packet received by all the members of the group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8A0399A-1D21-514D-9DF2-2CDFFF43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998" y="2262804"/>
            <a:ext cx="2884203" cy="186651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38FB134-7FB9-6A43-8B7C-AEEA0818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99" y="5458948"/>
            <a:ext cx="2709655" cy="23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81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</TotalTime>
  <Words>2048</Words>
  <Application>Microsoft Macintosh PowerPoint</Application>
  <PresentationFormat>Widescreen</PresentationFormat>
  <Paragraphs>374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Miguel Chen Huang</dc:creator>
  <cp:lastModifiedBy>Fabio Miguel Chen Huang</cp:lastModifiedBy>
  <cp:revision>3</cp:revision>
  <dcterms:created xsi:type="dcterms:W3CDTF">2022-02-20T12:56:00Z</dcterms:created>
  <dcterms:modified xsi:type="dcterms:W3CDTF">2022-02-20T23:14:54Z</dcterms:modified>
</cp:coreProperties>
</file>